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9">
  <p:sldMasterIdLst>
    <p:sldMasterId id="2147483660" r:id="rId4"/>
    <p:sldMasterId id="2147483679" r:id="rId5"/>
  </p:sldMasterIdLst>
  <p:notesMasterIdLst>
    <p:notesMasterId r:id="rId37"/>
  </p:notesMasterIdLst>
  <p:sldIdLst>
    <p:sldId id="1607" r:id="rId6"/>
    <p:sldId id="1719" r:id="rId7"/>
    <p:sldId id="1708" r:id="rId8"/>
    <p:sldId id="1648" r:id="rId9"/>
    <p:sldId id="1771" r:id="rId10"/>
    <p:sldId id="1615" r:id="rId11"/>
    <p:sldId id="1661" r:id="rId12"/>
    <p:sldId id="1601" r:id="rId13"/>
    <p:sldId id="1773" r:id="rId14"/>
    <p:sldId id="1647" r:id="rId15"/>
    <p:sldId id="1745" r:id="rId16"/>
    <p:sldId id="1728" r:id="rId17"/>
    <p:sldId id="1750" r:id="rId18"/>
    <p:sldId id="1735" r:id="rId19"/>
    <p:sldId id="1727" r:id="rId20"/>
    <p:sldId id="1746" r:id="rId21"/>
    <p:sldId id="1774" r:id="rId22"/>
    <p:sldId id="1775" r:id="rId23"/>
    <p:sldId id="1776" r:id="rId24"/>
    <p:sldId id="1777" r:id="rId25"/>
    <p:sldId id="1778" r:id="rId26"/>
    <p:sldId id="1779" r:id="rId27"/>
    <p:sldId id="1780" r:id="rId28"/>
    <p:sldId id="1781" r:id="rId29"/>
    <p:sldId id="1782" r:id="rId30"/>
    <p:sldId id="1786" r:id="rId31"/>
    <p:sldId id="1783" r:id="rId32"/>
    <p:sldId id="1784" r:id="rId33"/>
    <p:sldId id="1785" r:id="rId34"/>
    <p:sldId id="1653" r:id="rId35"/>
    <p:sldId id="1761" r:id="rId36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8528142-A517-5B54-6806-EB24B80BEA61}" name="Linda Loiselle" initials="LL" userId="S::lloiselle@abacushealth.com::6fbb2ab9-9cf4-43f1-b276-7c7ceedb26b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an Follick" initials="SF" lastIdx="10" clrIdx="0">
    <p:extLst>
      <p:ext uri="{19B8F6BF-5375-455C-9EA6-DF929625EA0E}">
        <p15:presenceInfo xmlns:p15="http://schemas.microsoft.com/office/powerpoint/2012/main" userId="S::sfollick@abacushealth.com::488ef002-6897-4e17-b2c6-c622aeeee2cf" providerId="AD"/>
      </p:ext>
    </p:extLst>
  </p:cmAuthor>
  <p:cmAuthor id="2" name="Linda Loiselle" initials="LL" lastIdx="1" clrIdx="1">
    <p:extLst>
      <p:ext uri="{19B8F6BF-5375-455C-9EA6-DF929625EA0E}">
        <p15:presenceInfo xmlns:p15="http://schemas.microsoft.com/office/powerpoint/2012/main" userId="S::lloiselle@abacushealth.com::6fbb2ab9-9cf4-43f1-b276-7c7ceedb26b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4AB957"/>
    <a:srgbClr val="262626"/>
    <a:srgbClr val="8B8B8B"/>
    <a:srgbClr val="C5E0B3"/>
    <a:srgbClr val="BDD6EE"/>
    <a:srgbClr val="CC66FF"/>
    <a:srgbClr val="FFD966"/>
    <a:srgbClr val="BFBCB4"/>
    <a:srgbClr val="69C5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8D2B2C-7064-4700-994C-CBF2359F2922}" v="68" dt="2022-11-28T02:10:38.5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0" autoAdjust="0"/>
    <p:restoredTop sz="92817" autoAdjust="0"/>
  </p:normalViewPr>
  <p:slideViewPr>
    <p:cSldViewPr snapToGrid="0">
      <p:cViewPr varScale="1">
        <p:scale>
          <a:sx n="102" d="100"/>
          <a:sy n="102" d="100"/>
        </p:scale>
        <p:origin x="66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8" d="100"/>
        <a:sy n="58" d="100"/>
      </p:scale>
      <p:origin x="0" y="-1146"/>
    </p:cViewPr>
  </p:sorterViewPr>
  <p:notesViewPr>
    <p:cSldViewPr snapToGrid="0">
      <p:cViewPr varScale="1">
        <p:scale>
          <a:sx n="55" d="100"/>
          <a:sy n="55" d="100"/>
        </p:scale>
        <p:origin x="2808" y="3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commentAuthors" Target="commentAuthor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C8B8AD-2A61-4473-8988-333CDC4C2FDD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D80168-9198-480F-ADF5-89261DF376BC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900" dirty="0">
              <a:solidFill>
                <a:schemeClr val="bg1">
                  <a:lumMod val="50000"/>
                </a:schemeClr>
              </a:solidFill>
            </a:rPr>
            <a:t>Data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900" dirty="0">
              <a:solidFill>
                <a:schemeClr val="bg1">
                  <a:lumMod val="50000"/>
                </a:schemeClr>
              </a:solidFill>
            </a:rPr>
            <a:t>Warehouse</a:t>
          </a:r>
        </a:p>
      </dgm:t>
    </dgm:pt>
    <dgm:pt modelId="{A35E259F-162D-4C87-AF6D-A7FA24D2DA7E}" type="parTrans" cxnId="{335B1868-89B1-4226-A6EF-005D16EA0AE4}">
      <dgm:prSet/>
      <dgm:spPr/>
      <dgm:t>
        <a:bodyPr/>
        <a:lstStyle/>
        <a:p>
          <a:endParaRPr lang="en-US" sz="1900">
            <a:solidFill>
              <a:schemeClr val="bg1">
                <a:lumMod val="50000"/>
              </a:schemeClr>
            </a:solidFill>
          </a:endParaRPr>
        </a:p>
      </dgm:t>
    </dgm:pt>
    <dgm:pt modelId="{3F468DA5-902F-416B-AB5B-13733C891139}" type="sibTrans" cxnId="{335B1868-89B1-4226-A6EF-005D16EA0AE4}">
      <dgm:prSet/>
      <dgm:spPr/>
      <dgm:t>
        <a:bodyPr/>
        <a:lstStyle/>
        <a:p>
          <a:endParaRPr lang="en-US" sz="1900">
            <a:solidFill>
              <a:schemeClr val="bg1">
                <a:lumMod val="50000"/>
              </a:schemeClr>
            </a:solidFill>
          </a:endParaRPr>
        </a:p>
      </dgm:t>
    </dgm:pt>
    <dgm:pt modelId="{4C4B316D-5E78-4B4F-9920-2EF6ECC14E1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900" dirty="0">
              <a:solidFill>
                <a:schemeClr val="bg1">
                  <a:lumMod val="50000"/>
                </a:schemeClr>
              </a:solidFill>
            </a:rPr>
            <a:t>Multi-channel Communications Hub</a:t>
          </a:r>
        </a:p>
      </dgm:t>
    </dgm:pt>
    <dgm:pt modelId="{09D95471-70A7-4664-97D2-0AEB858D637B}" type="parTrans" cxnId="{7A7AC6D8-B8B8-4941-B2CF-3412812DE677}">
      <dgm:prSet/>
      <dgm:spPr/>
      <dgm:t>
        <a:bodyPr/>
        <a:lstStyle/>
        <a:p>
          <a:endParaRPr lang="en-US" sz="1900">
            <a:solidFill>
              <a:schemeClr val="bg1">
                <a:lumMod val="50000"/>
              </a:schemeClr>
            </a:solidFill>
          </a:endParaRPr>
        </a:p>
      </dgm:t>
    </dgm:pt>
    <dgm:pt modelId="{00EC0C10-E498-4031-8147-C6F4477E16AA}" type="sibTrans" cxnId="{7A7AC6D8-B8B8-4941-B2CF-3412812DE677}">
      <dgm:prSet/>
      <dgm:spPr/>
      <dgm:t>
        <a:bodyPr/>
        <a:lstStyle/>
        <a:p>
          <a:endParaRPr lang="en-US" sz="1900">
            <a:solidFill>
              <a:schemeClr val="bg1">
                <a:lumMod val="50000"/>
              </a:schemeClr>
            </a:solidFill>
          </a:endParaRPr>
        </a:p>
      </dgm:t>
    </dgm:pt>
    <dgm:pt modelId="{5AFC765C-C871-4A02-9AB1-12CF2F8EA24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900" dirty="0">
              <a:solidFill>
                <a:schemeClr val="bg1">
                  <a:lumMod val="50000"/>
                </a:schemeClr>
              </a:solidFill>
            </a:rPr>
            <a:t>Behavior Monitoring + Feedback</a:t>
          </a:r>
        </a:p>
      </dgm:t>
    </dgm:pt>
    <dgm:pt modelId="{DD1C0D74-9DD6-4011-9B7B-2409475E7425}" type="parTrans" cxnId="{DA3E2ADE-5B63-46CA-9666-58CBC03F7450}">
      <dgm:prSet/>
      <dgm:spPr/>
      <dgm:t>
        <a:bodyPr/>
        <a:lstStyle/>
        <a:p>
          <a:endParaRPr lang="en-US" sz="1900">
            <a:solidFill>
              <a:schemeClr val="bg1">
                <a:lumMod val="50000"/>
              </a:schemeClr>
            </a:solidFill>
          </a:endParaRPr>
        </a:p>
      </dgm:t>
    </dgm:pt>
    <dgm:pt modelId="{96E8E1CD-1914-437D-B8E0-30ED78EF4DE0}" type="sibTrans" cxnId="{DA3E2ADE-5B63-46CA-9666-58CBC03F7450}">
      <dgm:prSet/>
      <dgm:spPr/>
      <dgm:t>
        <a:bodyPr/>
        <a:lstStyle/>
        <a:p>
          <a:endParaRPr lang="en-US" sz="1900">
            <a:solidFill>
              <a:schemeClr val="bg1">
                <a:lumMod val="50000"/>
              </a:schemeClr>
            </a:solidFill>
          </a:endParaRPr>
        </a:p>
      </dgm:t>
    </dgm:pt>
    <dgm:pt modelId="{C4CA0355-6B02-42AE-955A-1A5F3D33BDF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900" dirty="0">
              <a:solidFill>
                <a:schemeClr val="bg1">
                  <a:lumMod val="50000"/>
                </a:schemeClr>
              </a:solidFill>
            </a:rPr>
            <a:t>Clinical Support + Education Hub</a:t>
          </a:r>
        </a:p>
      </dgm:t>
    </dgm:pt>
    <dgm:pt modelId="{60FF29AF-329F-4FD6-9152-6ED15AE260DF}" type="parTrans" cxnId="{A236CF95-6B60-4CB9-9E78-B2292D754591}">
      <dgm:prSet/>
      <dgm:spPr/>
      <dgm:t>
        <a:bodyPr/>
        <a:lstStyle/>
        <a:p>
          <a:endParaRPr lang="en-US" sz="1900">
            <a:solidFill>
              <a:schemeClr val="bg1">
                <a:lumMod val="50000"/>
              </a:schemeClr>
            </a:solidFill>
          </a:endParaRPr>
        </a:p>
      </dgm:t>
    </dgm:pt>
    <dgm:pt modelId="{EE36473A-C32B-40B6-8A05-C3842CC81CD5}" type="sibTrans" cxnId="{A236CF95-6B60-4CB9-9E78-B2292D754591}">
      <dgm:prSet/>
      <dgm:spPr/>
      <dgm:t>
        <a:bodyPr/>
        <a:lstStyle/>
        <a:p>
          <a:endParaRPr lang="en-US" sz="1900">
            <a:solidFill>
              <a:schemeClr val="bg1">
                <a:lumMod val="50000"/>
              </a:schemeClr>
            </a:solidFill>
          </a:endParaRPr>
        </a:p>
      </dgm:t>
    </dgm:pt>
    <dgm:pt modelId="{8CD9F38E-B843-45F3-87A0-7D8FAFA8BB7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900" dirty="0">
              <a:solidFill>
                <a:schemeClr val="bg1">
                  <a:lumMod val="50000"/>
                </a:schemeClr>
              </a:solidFill>
            </a:rPr>
            <a:t>Incentive Administration</a:t>
          </a:r>
        </a:p>
      </dgm:t>
    </dgm:pt>
    <dgm:pt modelId="{9898F8D3-F890-46CE-9876-85554CD63D6E}" type="parTrans" cxnId="{1D4BFD30-4AE1-4230-B6DE-4D2107413400}">
      <dgm:prSet/>
      <dgm:spPr/>
      <dgm:t>
        <a:bodyPr/>
        <a:lstStyle/>
        <a:p>
          <a:endParaRPr lang="en-US" sz="1900">
            <a:solidFill>
              <a:schemeClr val="bg1">
                <a:lumMod val="50000"/>
              </a:schemeClr>
            </a:solidFill>
          </a:endParaRPr>
        </a:p>
      </dgm:t>
    </dgm:pt>
    <dgm:pt modelId="{72EAFFB5-C085-4B4D-B60D-D58AC9A2E356}" type="sibTrans" cxnId="{1D4BFD30-4AE1-4230-B6DE-4D2107413400}">
      <dgm:prSet/>
      <dgm:spPr/>
      <dgm:t>
        <a:bodyPr/>
        <a:lstStyle/>
        <a:p>
          <a:endParaRPr lang="en-US" sz="1900">
            <a:solidFill>
              <a:schemeClr val="bg1">
                <a:lumMod val="50000"/>
              </a:schemeClr>
            </a:solidFill>
          </a:endParaRPr>
        </a:p>
      </dgm:t>
    </dgm:pt>
    <dgm:pt modelId="{231B817A-0AD9-46F9-8578-E64013D1039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900" dirty="0">
              <a:solidFill>
                <a:schemeClr val="bg1">
                  <a:lumMod val="50000"/>
                </a:schemeClr>
              </a:solidFill>
            </a:rPr>
            <a:t>Machine Learning/AI</a:t>
          </a:r>
        </a:p>
      </dgm:t>
    </dgm:pt>
    <dgm:pt modelId="{8862D16F-4FD3-4C5F-91F7-7E987FE9542F}" type="parTrans" cxnId="{708D724E-7D7C-468F-B618-3CEF9D0A966B}">
      <dgm:prSet/>
      <dgm:spPr/>
      <dgm:t>
        <a:bodyPr/>
        <a:lstStyle/>
        <a:p>
          <a:endParaRPr lang="en-US" sz="1900">
            <a:solidFill>
              <a:schemeClr val="bg1">
                <a:lumMod val="50000"/>
              </a:schemeClr>
            </a:solidFill>
          </a:endParaRPr>
        </a:p>
      </dgm:t>
    </dgm:pt>
    <dgm:pt modelId="{6E9EF889-F64E-4AFD-BA5B-DD6C59FAF60E}" type="sibTrans" cxnId="{708D724E-7D7C-468F-B618-3CEF9D0A966B}">
      <dgm:prSet/>
      <dgm:spPr/>
      <dgm:t>
        <a:bodyPr/>
        <a:lstStyle/>
        <a:p>
          <a:endParaRPr lang="en-US" sz="1900">
            <a:solidFill>
              <a:schemeClr val="bg1">
                <a:lumMod val="50000"/>
              </a:schemeClr>
            </a:solidFill>
          </a:endParaRPr>
        </a:p>
      </dgm:t>
    </dgm:pt>
    <dgm:pt modelId="{5B989500-5354-40CE-AA76-3DB3196D651E}" type="pres">
      <dgm:prSet presAssocID="{FBC8B8AD-2A61-4473-8988-333CDC4C2FDD}" presName="root" presStyleCnt="0">
        <dgm:presLayoutVars>
          <dgm:dir/>
          <dgm:resizeHandles val="exact"/>
        </dgm:presLayoutVars>
      </dgm:prSet>
      <dgm:spPr/>
    </dgm:pt>
    <dgm:pt modelId="{3094D1DC-7407-41AF-BC40-2EB02AC5A972}" type="pres">
      <dgm:prSet presAssocID="{3ED80168-9198-480F-ADF5-89261DF376BC}" presName="compNode" presStyleCnt="0"/>
      <dgm:spPr/>
    </dgm:pt>
    <dgm:pt modelId="{1CF2965D-FE9C-40D8-BA44-9B3D99A31192}" type="pres">
      <dgm:prSet presAssocID="{3ED80168-9198-480F-ADF5-89261DF376BC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655950DD-EA21-4E6A-917E-5E7AEB2C1868}" type="pres">
      <dgm:prSet presAssocID="{3ED80168-9198-480F-ADF5-89261DF376BC}" presName="spaceRect" presStyleCnt="0"/>
      <dgm:spPr/>
    </dgm:pt>
    <dgm:pt modelId="{E7DBA2DD-3C7F-4AAC-A94F-36C4B16766AE}" type="pres">
      <dgm:prSet presAssocID="{3ED80168-9198-480F-ADF5-89261DF376BC}" presName="textRect" presStyleLbl="revTx" presStyleIdx="0" presStyleCnt="6" custLinFactNeighborY="8364">
        <dgm:presLayoutVars>
          <dgm:chMax val="1"/>
          <dgm:chPref val="1"/>
        </dgm:presLayoutVars>
      </dgm:prSet>
      <dgm:spPr/>
    </dgm:pt>
    <dgm:pt modelId="{EDCA1C7E-5A1D-4033-9A38-B677301BCC87}" type="pres">
      <dgm:prSet presAssocID="{3F468DA5-902F-416B-AB5B-13733C891139}" presName="sibTrans" presStyleCnt="0"/>
      <dgm:spPr/>
    </dgm:pt>
    <dgm:pt modelId="{9D3E3201-C7A8-42FD-BA29-4438869A5B0B}" type="pres">
      <dgm:prSet presAssocID="{4C4B316D-5E78-4B4F-9920-2EF6ECC14E10}" presName="compNode" presStyleCnt="0"/>
      <dgm:spPr/>
    </dgm:pt>
    <dgm:pt modelId="{6A0D2B9B-C9FA-400D-A883-F31AC6E3B604}" type="pres">
      <dgm:prSet presAssocID="{4C4B316D-5E78-4B4F-9920-2EF6ECC14E10}" presName="iconRect" presStyleLbl="node1" presStyleIdx="1" presStyleCnt="6" custLinFactX="58565" custLinFactNeighborX="100000" custLinFactNeighborY="1789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reless router"/>
        </a:ext>
      </dgm:extLst>
    </dgm:pt>
    <dgm:pt modelId="{24B783FA-FDA7-400A-BEBE-9CEDF217B2C3}" type="pres">
      <dgm:prSet presAssocID="{4C4B316D-5E78-4B4F-9920-2EF6ECC14E10}" presName="spaceRect" presStyleCnt="0"/>
      <dgm:spPr/>
    </dgm:pt>
    <dgm:pt modelId="{BED38861-D19A-4E68-BDD8-F3C1344C7B7C}" type="pres">
      <dgm:prSet presAssocID="{4C4B316D-5E78-4B4F-9920-2EF6ECC14E10}" presName="textRect" presStyleLbl="revTx" presStyleIdx="1" presStyleCnt="6" custLinFactNeighborX="74860" custLinFactNeighborY="7717">
        <dgm:presLayoutVars>
          <dgm:chMax val="1"/>
          <dgm:chPref val="1"/>
        </dgm:presLayoutVars>
      </dgm:prSet>
      <dgm:spPr/>
    </dgm:pt>
    <dgm:pt modelId="{F767C1AC-549C-4B16-9386-00215CE39D20}" type="pres">
      <dgm:prSet presAssocID="{00EC0C10-E498-4031-8147-C6F4477E16AA}" presName="sibTrans" presStyleCnt="0"/>
      <dgm:spPr/>
    </dgm:pt>
    <dgm:pt modelId="{4BF83E7B-E76D-4530-B065-4B725CD14D1F}" type="pres">
      <dgm:prSet presAssocID="{5AFC765C-C871-4A02-9AB1-12CF2F8EA245}" presName="compNode" presStyleCnt="0"/>
      <dgm:spPr/>
    </dgm:pt>
    <dgm:pt modelId="{C6F801FD-CDA3-4002-A3F5-60DF2A14929F}" type="pres">
      <dgm:prSet presAssocID="{5AFC765C-C871-4A02-9AB1-12CF2F8EA245}" presName="iconRect" presStyleLbl="node1" presStyleIdx="2" presStyleCnt="6" custLinFactX="45597" custLinFactNeighborX="100000" custLinFactNeighborY="4571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E1DCCDE5-F39F-4AA2-BEA2-A29BAFAFCC21}" type="pres">
      <dgm:prSet presAssocID="{5AFC765C-C871-4A02-9AB1-12CF2F8EA245}" presName="spaceRect" presStyleCnt="0"/>
      <dgm:spPr/>
    </dgm:pt>
    <dgm:pt modelId="{3B27CC82-8C88-46E1-9410-31AAF389213B}" type="pres">
      <dgm:prSet presAssocID="{5AFC765C-C871-4A02-9AB1-12CF2F8EA245}" presName="textRect" presStyleLbl="revTx" presStyleIdx="2" presStyleCnt="6" custLinFactNeighborX="65519" custLinFactNeighborY="4114">
        <dgm:presLayoutVars>
          <dgm:chMax val="1"/>
          <dgm:chPref val="1"/>
        </dgm:presLayoutVars>
      </dgm:prSet>
      <dgm:spPr/>
    </dgm:pt>
    <dgm:pt modelId="{CAEC7130-19B2-4755-B23E-2B126210223B}" type="pres">
      <dgm:prSet presAssocID="{96E8E1CD-1914-437D-B8E0-30ED78EF4DE0}" presName="sibTrans" presStyleCnt="0"/>
      <dgm:spPr/>
    </dgm:pt>
    <dgm:pt modelId="{C1D293E9-3DDC-4A99-9EE8-86347D917CC5}" type="pres">
      <dgm:prSet presAssocID="{C4CA0355-6B02-42AE-955A-1A5F3D33BDF4}" presName="compNode" presStyleCnt="0"/>
      <dgm:spPr/>
    </dgm:pt>
    <dgm:pt modelId="{195D9901-3266-4B65-9DEC-1AC065C1EC1E}" type="pres">
      <dgm:prSet presAssocID="{C4CA0355-6B02-42AE-955A-1A5F3D33BDF4}" presName="iconRect" presStyleLbl="node1" presStyleIdx="3" presStyleCnt="6" custLinFactX="45597" custLinFactNeighborX="100000" custLinFactNeighborY="4571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ECFF3A02-D527-46BC-9D96-ECFAB4918944}" type="pres">
      <dgm:prSet presAssocID="{C4CA0355-6B02-42AE-955A-1A5F3D33BDF4}" presName="spaceRect" presStyleCnt="0"/>
      <dgm:spPr/>
    </dgm:pt>
    <dgm:pt modelId="{1E370380-0159-42E1-8386-83A8ECE45B5D}" type="pres">
      <dgm:prSet presAssocID="{C4CA0355-6B02-42AE-955A-1A5F3D33BDF4}" presName="textRect" presStyleLbl="revTx" presStyleIdx="3" presStyleCnt="6" custLinFactNeighborX="65519" custLinFactNeighborY="4114">
        <dgm:presLayoutVars>
          <dgm:chMax val="1"/>
          <dgm:chPref val="1"/>
        </dgm:presLayoutVars>
      </dgm:prSet>
      <dgm:spPr/>
    </dgm:pt>
    <dgm:pt modelId="{83A1A1AC-372D-47A2-9266-21C3CE217496}" type="pres">
      <dgm:prSet presAssocID="{EE36473A-C32B-40B6-8A05-C3842CC81CD5}" presName="sibTrans" presStyleCnt="0"/>
      <dgm:spPr/>
    </dgm:pt>
    <dgm:pt modelId="{AC2D8FBA-0C49-4C10-A922-A9B3B15F0277}" type="pres">
      <dgm:prSet presAssocID="{8CD9F38E-B843-45F3-87A0-7D8FAFA8BB71}" presName="compNode" presStyleCnt="0"/>
      <dgm:spPr/>
    </dgm:pt>
    <dgm:pt modelId="{AE4CB0CA-3600-4DEB-A481-2F537CF73504}" type="pres">
      <dgm:prSet presAssocID="{8CD9F38E-B843-45F3-87A0-7D8FAFA8BB71}" presName="iconRect" presStyleLbl="node1" presStyleIdx="4" presStyleCnt="6" custLinFactX="45597" custLinFactNeighborX="100000" custLinFactNeighborY="4571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492CEDBA-2A55-48EA-9311-EB923AC425F3}" type="pres">
      <dgm:prSet presAssocID="{8CD9F38E-B843-45F3-87A0-7D8FAFA8BB71}" presName="spaceRect" presStyleCnt="0"/>
      <dgm:spPr/>
    </dgm:pt>
    <dgm:pt modelId="{D361727B-00BE-4040-8906-ED6377212ADD}" type="pres">
      <dgm:prSet presAssocID="{8CD9F38E-B843-45F3-87A0-7D8FAFA8BB71}" presName="textRect" presStyleLbl="revTx" presStyleIdx="4" presStyleCnt="6" custLinFactNeighborX="65519" custLinFactNeighborY="4114">
        <dgm:presLayoutVars>
          <dgm:chMax val="1"/>
          <dgm:chPref val="1"/>
        </dgm:presLayoutVars>
      </dgm:prSet>
      <dgm:spPr/>
    </dgm:pt>
    <dgm:pt modelId="{F11A5202-008B-4EA0-A4A1-5B6FB19C9CC4}" type="pres">
      <dgm:prSet presAssocID="{72EAFFB5-C085-4B4D-B60D-D58AC9A2E356}" presName="sibTrans" presStyleCnt="0"/>
      <dgm:spPr/>
    </dgm:pt>
    <dgm:pt modelId="{87C5CFF6-CEA7-44F9-AFC0-27C4F16EB2B9}" type="pres">
      <dgm:prSet presAssocID="{231B817A-0AD9-46F9-8578-E64013D10397}" presName="compNode" presStyleCnt="0"/>
      <dgm:spPr/>
    </dgm:pt>
    <dgm:pt modelId="{29A37F05-905A-483E-AC4D-11ED9FE99B5B}" type="pres">
      <dgm:prSet presAssocID="{231B817A-0AD9-46F9-8578-E64013D10397}" presName="iconRect" presStyleLbl="node1" presStyleIdx="5" presStyleCnt="6" custLinFactX="-500000" custLinFactNeighborX="-598177" custLinFactNeighborY="4571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82A7A813-FD7F-4FF9-8A84-7A086FFC102C}" type="pres">
      <dgm:prSet presAssocID="{231B817A-0AD9-46F9-8578-E64013D10397}" presName="spaceRect" presStyleCnt="0"/>
      <dgm:spPr/>
    </dgm:pt>
    <dgm:pt modelId="{B0D225F6-60D9-4BE9-A1E1-BB6F82E1CBFB}" type="pres">
      <dgm:prSet presAssocID="{231B817A-0AD9-46F9-8578-E64013D10397}" presName="textRect" presStyleLbl="revTx" presStyleIdx="5" presStyleCnt="6" custLinFactX="-200000" custLinFactNeighborX="-296968" custLinFactNeighborY="6902">
        <dgm:presLayoutVars>
          <dgm:chMax val="1"/>
          <dgm:chPref val="1"/>
        </dgm:presLayoutVars>
      </dgm:prSet>
      <dgm:spPr/>
    </dgm:pt>
  </dgm:ptLst>
  <dgm:cxnLst>
    <dgm:cxn modelId="{E505391C-39DB-4814-BAEC-4E6175B52D7F}" type="presOf" srcId="{C4CA0355-6B02-42AE-955A-1A5F3D33BDF4}" destId="{1E370380-0159-42E1-8386-83A8ECE45B5D}" srcOrd="0" destOrd="0" presId="urn:microsoft.com/office/officeart/2018/2/layout/IconLabelList"/>
    <dgm:cxn modelId="{1D4BFD30-4AE1-4230-B6DE-4D2107413400}" srcId="{FBC8B8AD-2A61-4473-8988-333CDC4C2FDD}" destId="{8CD9F38E-B843-45F3-87A0-7D8FAFA8BB71}" srcOrd="4" destOrd="0" parTransId="{9898F8D3-F890-46CE-9876-85554CD63D6E}" sibTransId="{72EAFFB5-C085-4B4D-B60D-D58AC9A2E356}"/>
    <dgm:cxn modelId="{2F18383B-2865-4E48-BD55-CB01225E314B}" type="presOf" srcId="{FBC8B8AD-2A61-4473-8988-333CDC4C2FDD}" destId="{5B989500-5354-40CE-AA76-3DB3196D651E}" srcOrd="0" destOrd="0" presId="urn:microsoft.com/office/officeart/2018/2/layout/IconLabelList"/>
    <dgm:cxn modelId="{335B1868-89B1-4226-A6EF-005D16EA0AE4}" srcId="{FBC8B8AD-2A61-4473-8988-333CDC4C2FDD}" destId="{3ED80168-9198-480F-ADF5-89261DF376BC}" srcOrd="0" destOrd="0" parTransId="{A35E259F-162D-4C87-AF6D-A7FA24D2DA7E}" sibTransId="{3F468DA5-902F-416B-AB5B-13733C891139}"/>
    <dgm:cxn modelId="{DF26464C-C174-4561-97BB-72000A3A405A}" type="presOf" srcId="{3ED80168-9198-480F-ADF5-89261DF376BC}" destId="{E7DBA2DD-3C7F-4AAC-A94F-36C4B16766AE}" srcOrd="0" destOrd="0" presId="urn:microsoft.com/office/officeart/2018/2/layout/IconLabelList"/>
    <dgm:cxn modelId="{708D724E-7D7C-468F-B618-3CEF9D0A966B}" srcId="{FBC8B8AD-2A61-4473-8988-333CDC4C2FDD}" destId="{231B817A-0AD9-46F9-8578-E64013D10397}" srcOrd="5" destOrd="0" parTransId="{8862D16F-4FD3-4C5F-91F7-7E987FE9542F}" sibTransId="{6E9EF889-F64E-4AFD-BA5B-DD6C59FAF60E}"/>
    <dgm:cxn modelId="{40F65F8E-FAC9-435D-958E-E74DA312F76A}" type="presOf" srcId="{231B817A-0AD9-46F9-8578-E64013D10397}" destId="{B0D225F6-60D9-4BE9-A1E1-BB6F82E1CBFB}" srcOrd="0" destOrd="0" presId="urn:microsoft.com/office/officeart/2018/2/layout/IconLabelList"/>
    <dgm:cxn modelId="{A236CF95-6B60-4CB9-9E78-B2292D754591}" srcId="{FBC8B8AD-2A61-4473-8988-333CDC4C2FDD}" destId="{C4CA0355-6B02-42AE-955A-1A5F3D33BDF4}" srcOrd="3" destOrd="0" parTransId="{60FF29AF-329F-4FD6-9152-6ED15AE260DF}" sibTransId="{EE36473A-C32B-40B6-8A05-C3842CC81CD5}"/>
    <dgm:cxn modelId="{1DA971A0-0B8A-4832-871E-5E0FD01675D0}" type="presOf" srcId="{5AFC765C-C871-4A02-9AB1-12CF2F8EA245}" destId="{3B27CC82-8C88-46E1-9410-31AAF389213B}" srcOrd="0" destOrd="0" presId="urn:microsoft.com/office/officeart/2018/2/layout/IconLabelList"/>
    <dgm:cxn modelId="{6A79C0A2-FE8C-480C-9964-74B65A5C2BB7}" type="presOf" srcId="{8CD9F38E-B843-45F3-87A0-7D8FAFA8BB71}" destId="{D361727B-00BE-4040-8906-ED6377212ADD}" srcOrd="0" destOrd="0" presId="urn:microsoft.com/office/officeart/2018/2/layout/IconLabelList"/>
    <dgm:cxn modelId="{7A7AC6D8-B8B8-4941-B2CF-3412812DE677}" srcId="{FBC8B8AD-2A61-4473-8988-333CDC4C2FDD}" destId="{4C4B316D-5E78-4B4F-9920-2EF6ECC14E10}" srcOrd="1" destOrd="0" parTransId="{09D95471-70A7-4664-97D2-0AEB858D637B}" sibTransId="{00EC0C10-E498-4031-8147-C6F4477E16AA}"/>
    <dgm:cxn modelId="{DA3E2ADE-5B63-46CA-9666-58CBC03F7450}" srcId="{FBC8B8AD-2A61-4473-8988-333CDC4C2FDD}" destId="{5AFC765C-C871-4A02-9AB1-12CF2F8EA245}" srcOrd="2" destOrd="0" parTransId="{DD1C0D74-9DD6-4011-9B7B-2409475E7425}" sibTransId="{96E8E1CD-1914-437D-B8E0-30ED78EF4DE0}"/>
    <dgm:cxn modelId="{C18850F8-AA0B-46DE-9D20-13C4263C572A}" type="presOf" srcId="{4C4B316D-5E78-4B4F-9920-2EF6ECC14E10}" destId="{BED38861-D19A-4E68-BDD8-F3C1344C7B7C}" srcOrd="0" destOrd="0" presId="urn:microsoft.com/office/officeart/2018/2/layout/IconLabelList"/>
    <dgm:cxn modelId="{5959BC19-80A2-4E38-AEE0-5DDB79EBDD67}" type="presParOf" srcId="{5B989500-5354-40CE-AA76-3DB3196D651E}" destId="{3094D1DC-7407-41AF-BC40-2EB02AC5A972}" srcOrd="0" destOrd="0" presId="urn:microsoft.com/office/officeart/2018/2/layout/IconLabelList"/>
    <dgm:cxn modelId="{A9C56AEC-425D-4D49-8ED4-EEF9C512C2FA}" type="presParOf" srcId="{3094D1DC-7407-41AF-BC40-2EB02AC5A972}" destId="{1CF2965D-FE9C-40D8-BA44-9B3D99A31192}" srcOrd="0" destOrd="0" presId="urn:microsoft.com/office/officeart/2018/2/layout/IconLabelList"/>
    <dgm:cxn modelId="{4DB1EEE4-C3C6-41E3-8421-F6E5BA894AF9}" type="presParOf" srcId="{3094D1DC-7407-41AF-BC40-2EB02AC5A972}" destId="{655950DD-EA21-4E6A-917E-5E7AEB2C1868}" srcOrd="1" destOrd="0" presId="urn:microsoft.com/office/officeart/2018/2/layout/IconLabelList"/>
    <dgm:cxn modelId="{742BD480-EF67-4C05-A907-EE5E8467D8BF}" type="presParOf" srcId="{3094D1DC-7407-41AF-BC40-2EB02AC5A972}" destId="{E7DBA2DD-3C7F-4AAC-A94F-36C4B16766AE}" srcOrd="2" destOrd="0" presId="urn:microsoft.com/office/officeart/2018/2/layout/IconLabelList"/>
    <dgm:cxn modelId="{38E01F11-ECE4-40C9-AE60-6E10164F88E2}" type="presParOf" srcId="{5B989500-5354-40CE-AA76-3DB3196D651E}" destId="{EDCA1C7E-5A1D-4033-9A38-B677301BCC87}" srcOrd="1" destOrd="0" presId="urn:microsoft.com/office/officeart/2018/2/layout/IconLabelList"/>
    <dgm:cxn modelId="{E4BAABF1-2C40-44C8-B7B5-89BFFFE5CBB3}" type="presParOf" srcId="{5B989500-5354-40CE-AA76-3DB3196D651E}" destId="{9D3E3201-C7A8-42FD-BA29-4438869A5B0B}" srcOrd="2" destOrd="0" presId="urn:microsoft.com/office/officeart/2018/2/layout/IconLabelList"/>
    <dgm:cxn modelId="{6AA70B0B-756B-45B3-BA4A-6C6037A50BE5}" type="presParOf" srcId="{9D3E3201-C7A8-42FD-BA29-4438869A5B0B}" destId="{6A0D2B9B-C9FA-400D-A883-F31AC6E3B604}" srcOrd="0" destOrd="0" presId="urn:microsoft.com/office/officeart/2018/2/layout/IconLabelList"/>
    <dgm:cxn modelId="{6754426C-114F-44A7-8FF3-40088F01E8B9}" type="presParOf" srcId="{9D3E3201-C7A8-42FD-BA29-4438869A5B0B}" destId="{24B783FA-FDA7-400A-BEBE-9CEDF217B2C3}" srcOrd="1" destOrd="0" presId="urn:microsoft.com/office/officeart/2018/2/layout/IconLabelList"/>
    <dgm:cxn modelId="{1CF68099-6B95-4520-9D13-09C7C33F42ED}" type="presParOf" srcId="{9D3E3201-C7A8-42FD-BA29-4438869A5B0B}" destId="{BED38861-D19A-4E68-BDD8-F3C1344C7B7C}" srcOrd="2" destOrd="0" presId="urn:microsoft.com/office/officeart/2018/2/layout/IconLabelList"/>
    <dgm:cxn modelId="{6A7A7318-0F4A-479C-90C7-92554B170926}" type="presParOf" srcId="{5B989500-5354-40CE-AA76-3DB3196D651E}" destId="{F767C1AC-549C-4B16-9386-00215CE39D20}" srcOrd="3" destOrd="0" presId="urn:microsoft.com/office/officeart/2018/2/layout/IconLabelList"/>
    <dgm:cxn modelId="{6D2B63DB-4F8E-4B82-875C-09E9628E4D09}" type="presParOf" srcId="{5B989500-5354-40CE-AA76-3DB3196D651E}" destId="{4BF83E7B-E76D-4530-B065-4B725CD14D1F}" srcOrd="4" destOrd="0" presId="urn:microsoft.com/office/officeart/2018/2/layout/IconLabelList"/>
    <dgm:cxn modelId="{D6A1C695-C333-4EEA-A4E5-7C3EE196A950}" type="presParOf" srcId="{4BF83E7B-E76D-4530-B065-4B725CD14D1F}" destId="{C6F801FD-CDA3-4002-A3F5-60DF2A14929F}" srcOrd="0" destOrd="0" presId="urn:microsoft.com/office/officeart/2018/2/layout/IconLabelList"/>
    <dgm:cxn modelId="{1B143C1F-4DDC-49C3-82ED-02804E8C44BA}" type="presParOf" srcId="{4BF83E7B-E76D-4530-B065-4B725CD14D1F}" destId="{E1DCCDE5-F39F-4AA2-BEA2-A29BAFAFCC21}" srcOrd="1" destOrd="0" presId="urn:microsoft.com/office/officeart/2018/2/layout/IconLabelList"/>
    <dgm:cxn modelId="{DC5698D6-E50E-4A8E-9662-4FCA85654B50}" type="presParOf" srcId="{4BF83E7B-E76D-4530-B065-4B725CD14D1F}" destId="{3B27CC82-8C88-46E1-9410-31AAF389213B}" srcOrd="2" destOrd="0" presId="urn:microsoft.com/office/officeart/2018/2/layout/IconLabelList"/>
    <dgm:cxn modelId="{7C5A1CA3-FCCA-4391-8E2D-D9FDE0E6FD9C}" type="presParOf" srcId="{5B989500-5354-40CE-AA76-3DB3196D651E}" destId="{CAEC7130-19B2-4755-B23E-2B126210223B}" srcOrd="5" destOrd="0" presId="urn:microsoft.com/office/officeart/2018/2/layout/IconLabelList"/>
    <dgm:cxn modelId="{DE49D001-790F-4ED6-BDA2-FBE9022C543E}" type="presParOf" srcId="{5B989500-5354-40CE-AA76-3DB3196D651E}" destId="{C1D293E9-3DDC-4A99-9EE8-86347D917CC5}" srcOrd="6" destOrd="0" presId="urn:microsoft.com/office/officeart/2018/2/layout/IconLabelList"/>
    <dgm:cxn modelId="{9CCE9755-719E-46A2-B2CC-D2E1B25EECA8}" type="presParOf" srcId="{C1D293E9-3DDC-4A99-9EE8-86347D917CC5}" destId="{195D9901-3266-4B65-9DEC-1AC065C1EC1E}" srcOrd="0" destOrd="0" presId="urn:microsoft.com/office/officeart/2018/2/layout/IconLabelList"/>
    <dgm:cxn modelId="{363449E3-BDF0-4DD4-B65C-575C283014C0}" type="presParOf" srcId="{C1D293E9-3DDC-4A99-9EE8-86347D917CC5}" destId="{ECFF3A02-D527-46BC-9D96-ECFAB4918944}" srcOrd="1" destOrd="0" presId="urn:microsoft.com/office/officeart/2018/2/layout/IconLabelList"/>
    <dgm:cxn modelId="{D9747745-000D-4801-BB07-009D75050E81}" type="presParOf" srcId="{C1D293E9-3DDC-4A99-9EE8-86347D917CC5}" destId="{1E370380-0159-42E1-8386-83A8ECE45B5D}" srcOrd="2" destOrd="0" presId="urn:microsoft.com/office/officeart/2018/2/layout/IconLabelList"/>
    <dgm:cxn modelId="{3015C583-EB07-4C88-814F-8F003B8290E3}" type="presParOf" srcId="{5B989500-5354-40CE-AA76-3DB3196D651E}" destId="{83A1A1AC-372D-47A2-9266-21C3CE217496}" srcOrd="7" destOrd="0" presId="urn:microsoft.com/office/officeart/2018/2/layout/IconLabelList"/>
    <dgm:cxn modelId="{C5AF808F-4999-4026-B179-0AFA1EB800B3}" type="presParOf" srcId="{5B989500-5354-40CE-AA76-3DB3196D651E}" destId="{AC2D8FBA-0C49-4C10-A922-A9B3B15F0277}" srcOrd="8" destOrd="0" presId="urn:microsoft.com/office/officeart/2018/2/layout/IconLabelList"/>
    <dgm:cxn modelId="{569BE296-DB7C-4844-9065-3DF7287820B0}" type="presParOf" srcId="{AC2D8FBA-0C49-4C10-A922-A9B3B15F0277}" destId="{AE4CB0CA-3600-4DEB-A481-2F537CF73504}" srcOrd="0" destOrd="0" presId="urn:microsoft.com/office/officeart/2018/2/layout/IconLabelList"/>
    <dgm:cxn modelId="{CC0DC02E-A97B-4DE4-804E-88FFD8151075}" type="presParOf" srcId="{AC2D8FBA-0C49-4C10-A922-A9B3B15F0277}" destId="{492CEDBA-2A55-48EA-9311-EB923AC425F3}" srcOrd="1" destOrd="0" presId="urn:microsoft.com/office/officeart/2018/2/layout/IconLabelList"/>
    <dgm:cxn modelId="{F27C35AD-7161-4F92-9DAD-69B45856A44B}" type="presParOf" srcId="{AC2D8FBA-0C49-4C10-A922-A9B3B15F0277}" destId="{D361727B-00BE-4040-8906-ED6377212ADD}" srcOrd="2" destOrd="0" presId="urn:microsoft.com/office/officeart/2018/2/layout/IconLabelList"/>
    <dgm:cxn modelId="{BE53ABBF-FB2E-45F0-8BDE-50A7701F568E}" type="presParOf" srcId="{5B989500-5354-40CE-AA76-3DB3196D651E}" destId="{F11A5202-008B-4EA0-A4A1-5B6FB19C9CC4}" srcOrd="9" destOrd="0" presId="urn:microsoft.com/office/officeart/2018/2/layout/IconLabelList"/>
    <dgm:cxn modelId="{188B3149-D898-418D-857C-1412DF6C21EB}" type="presParOf" srcId="{5B989500-5354-40CE-AA76-3DB3196D651E}" destId="{87C5CFF6-CEA7-44F9-AFC0-27C4F16EB2B9}" srcOrd="10" destOrd="0" presId="urn:microsoft.com/office/officeart/2018/2/layout/IconLabelList"/>
    <dgm:cxn modelId="{59C4E5A3-82B9-4F77-A95C-5F2D738EF350}" type="presParOf" srcId="{87C5CFF6-CEA7-44F9-AFC0-27C4F16EB2B9}" destId="{29A37F05-905A-483E-AC4D-11ED9FE99B5B}" srcOrd="0" destOrd="0" presId="urn:microsoft.com/office/officeart/2018/2/layout/IconLabelList"/>
    <dgm:cxn modelId="{8A01AF94-117F-4CF5-B799-0E0EBC1FC4F9}" type="presParOf" srcId="{87C5CFF6-CEA7-44F9-AFC0-27C4F16EB2B9}" destId="{82A7A813-FD7F-4FF9-8A84-7A086FFC102C}" srcOrd="1" destOrd="0" presId="urn:microsoft.com/office/officeart/2018/2/layout/IconLabelList"/>
    <dgm:cxn modelId="{D3194FE4-E230-4FEF-B0BD-334DB7CB729A}" type="presParOf" srcId="{87C5CFF6-CEA7-44F9-AFC0-27C4F16EB2B9}" destId="{B0D225F6-60D9-4BE9-A1E1-BB6F82E1CBF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F2965D-FE9C-40D8-BA44-9B3D99A31192}">
      <dsp:nvSpPr>
        <dsp:cNvPr id="0" name=""/>
        <dsp:cNvSpPr/>
      </dsp:nvSpPr>
      <dsp:spPr>
        <a:xfrm>
          <a:off x="454599" y="1254159"/>
          <a:ext cx="741972" cy="74197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DBA2DD-3C7F-4AAC-A94F-36C4B16766AE}">
      <dsp:nvSpPr>
        <dsp:cNvPr id="0" name=""/>
        <dsp:cNvSpPr/>
      </dsp:nvSpPr>
      <dsp:spPr>
        <a:xfrm>
          <a:off x="1171" y="2341718"/>
          <a:ext cx="1648828" cy="824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900" kern="1200" dirty="0">
              <a:solidFill>
                <a:schemeClr val="bg1">
                  <a:lumMod val="50000"/>
                </a:schemeClr>
              </a:solidFill>
            </a:rPr>
            <a:t>Data </a:t>
          </a:r>
        </a:p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900" kern="1200" dirty="0">
              <a:solidFill>
                <a:schemeClr val="bg1">
                  <a:lumMod val="50000"/>
                </a:schemeClr>
              </a:solidFill>
            </a:rPr>
            <a:t>Warehouse</a:t>
          </a:r>
        </a:p>
      </dsp:txBody>
      <dsp:txXfrm>
        <a:off x="1171" y="2341718"/>
        <a:ext cx="1648828" cy="824414"/>
      </dsp:txXfrm>
    </dsp:sp>
    <dsp:sp modelId="{6A0D2B9B-C9FA-400D-A883-F31AC6E3B604}">
      <dsp:nvSpPr>
        <dsp:cNvPr id="0" name=""/>
        <dsp:cNvSpPr/>
      </dsp:nvSpPr>
      <dsp:spPr>
        <a:xfrm>
          <a:off x="3568481" y="1386920"/>
          <a:ext cx="741972" cy="74197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D38861-D19A-4E68-BDD8-F3C1344C7B7C}">
      <dsp:nvSpPr>
        <dsp:cNvPr id="0" name=""/>
        <dsp:cNvSpPr/>
      </dsp:nvSpPr>
      <dsp:spPr>
        <a:xfrm>
          <a:off x="3172857" y="2336384"/>
          <a:ext cx="1648828" cy="824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>
                  <a:lumMod val="50000"/>
                </a:schemeClr>
              </a:solidFill>
            </a:rPr>
            <a:t>Multi-channel Communications Hub</a:t>
          </a:r>
        </a:p>
      </dsp:txBody>
      <dsp:txXfrm>
        <a:off x="3172857" y="2336384"/>
        <a:ext cx="1648828" cy="824414"/>
      </dsp:txXfrm>
    </dsp:sp>
    <dsp:sp modelId="{C6F801FD-CDA3-4002-A3F5-60DF2A14929F}">
      <dsp:nvSpPr>
        <dsp:cNvPr id="0" name=""/>
        <dsp:cNvSpPr/>
      </dsp:nvSpPr>
      <dsp:spPr>
        <a:xfrm>
          <a:off x="5409635" y="1288074"/>
          <a:ext cx="741972" cy="74197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27CC82-8C88-46E1-9410-31AAF389213B}">
      <dsp:nvSpPr>
        <dsp:cNvPr id="0" name=""/>
        <dsp:cNvSpPr/>
      </dsp:nvSpPr>
      <dsp:spPr>
        <a:xfrm>
          <a:off x="4956213" y="2306681"/>
          <a:ext cx="1648828" cy="824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>
                  <a:lumMod val="50000"/>
                </a:schemeClr>
              </a:solidFill>
            </a:rPr>
            <a:t>Behavior Monitoring + Feedback</a:t>
          </a:r>
        </a:p>
      </dsp:txBody>
      <dsp:txXfrm>
        <a:off x="4956213" y="2306681"/>
        <a:ext cx="1648828" cy="824414"/>
      </dsp:txXfrm>
    </dsp:sp>
    <dsp:sp modelId="{195D9901-3266-4B65-9DEC-1AC065C1EC1E}">
      <dsp:nvSpPr>
        <dsp:cNvPr id="0" name=""/>
        <dsp:cNvSpPr/>
      </dsp:nvSpPr>
      <dsp:spPr>
        <a:xfrm>
          <a:off x="7347008" y="1288074"/>
          <a:ext cx="741972" cy="74197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370380-0159-42E1-8386-83A8ECE45B5D}">
      <dsp:nvSpPr>
        <dsp:cNvPr id="0" name=""/>
        <dsp:cNvSpPr/>
      </dsp:nvSpPr>
      <dsp:spPr>
        <a:xfrm>
          <a:off x="6893586" y="2306681"/>
          <a:ext cx="1648828" cy="824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>
                  <a:lumMod val="50000"/>
                </a:schemeClr>
              </a:solidFill>
            </a:rPr>
            <a:t>Clinical Support + Education Hub</a:t>
          </a:r>
        </a:p>
      </dsp:txBody>
      <dsp:txXfrm>
        <a:off x="6893586" y="2306681"/>
        <a:ext cx="1648828" cy="824414"/>
      </dsp:txXfrm>
    </dsp:sp>
    <dsp:sp modelId="{AE4CB0CA-3600-4DEB-A481-2F537CF73504}">
      <dsp:nvSpPr>
        <dsp:cNvPr id="0" name=""/>
        <dsp:cNvSpPr/>
      </dsp:nvSpPr>
      <dsp:spPr>
        <a:xfrm>
          <a:off x="9284381" y="1288074"/>
          <a:ext cx="741972" cy="74197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61727B-00BE-4040-8906-ED6377212ADD}">
      <dsp:nvSpPr>
        <dsp:cNvPr id="0" name=""/>
        <dsp:cNvSpPr/>
      </dsp:nvSpPr>
      <dsp:spPr>
        <a:xfrm>
          <a:off x="8830959" y="2306681"/>
          <a:ext cx="1648828" cy="824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>
                  <a:lumMod val="50000"/>
                </a:schemeClr>
              </a:solidFill>
            </a:rPr>
            <a:t>Incentive Administration</a:t>
          </a:r>
        </a:p>
      </dsp:txBody>
      <dsp:txXfrm>
        <a:off x="8830959" y="2306681"/>
        <a:ext cx="1648828" cy="824414"/>
      </dsp:txXfrm>
    </dsp:sp>
    <dsp:sp modelId="{29A37F05-905A-483E-AC4D-11ED9FE99B5B}">
      <dsp:nvSpPr>
        <dsp:cNvPr id="0" name=""/>
        <dsp:cNvSpPr/>
      </dsp:nvSpPr>
      <dsp:spPr>
        <a:xfrm>
          <a:off x="1993291" y="1288074"/>
          <a:ext cx="741972" cy="74197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D225F6-60D9-4BE9-A1E1-BB6F82E1CBFB}">
      <dsp:nvSpPr>
        <dsp:cNvPr id="0" name=""/>
        <dsp:cNvSpPr/>
      </dsp:nvSpPr>
      <dsp:spPr>
        <a:xfrm>
          <a:off x="1493888" y="2329665"/>
          <a:ext cx="1648828" cy="824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>
                  <a:lumMod val="50000"/>
                </a:schemeClr>
              </a:solidFill>
            </a:rPr>
            <a:t>Machine Learning/AI</a:t>
          </a:r>
        </a:p>
      </dsp:txBody>
      <dsp:txXfrm>
        <a:off x="1493888" y="2329665"/>
        <a:ext cx="1648828" cy="8244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6EE60D6-8725-4C1F-B515-33FAE4BE1C25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E93941C-93F6-47EC-B101-A5DB9C2494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293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3941C-93F6-47EC-B101-A5DB9C2494C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48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3941C-93F6-47EC-B101-A5DB9C2494C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881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3941C-93F6-47EC-B101-A5DB9C2494C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913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3941C-93F6-47EC-B101-A5DB9C2494C8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839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3941C-93F6-47EC-B101-A5DB9C2494C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5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3941C-93F6-47EC-B101-A5DB9C2494C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067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3941C-93F6-47EC-B101-A5DB9C2494C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463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3941C-93F6-47EC-B101-A5DB9C2494C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912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3941C-93F6-47EC-B101-A5DB9C2494C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007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3941C-93F6-47EC-B101-A5DB9C2494C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794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3941C-93F6-47EC-B101-A5DB9C2494C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297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3941C-93F6-47EC-B101-A5DB9C2494C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28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2">
            <a:extLst>
              <a:ext uri="{FF2B5EF4-FFF2-40B4-BE49-F238E27FC236}">
                <a16:creationId xmlns:a16="http://schemas.microsoft.com/office/drawing/2014/main" id="{3FAC625F-D3DE-44A4-963C-598551F54F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1" y="-293077"/>
            <a:ext cx="21013616" cy="1400907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6BAB9AD-3E67-4311-8EF5-3336C3ED3ADF}"/>
              </a:ext>
            </a:extLst>
          </p:cNvPr>
          <p:cNvSpPr/>
          <p:nvPr userDrawn="1"/>
        </p:nvSpPr>
        <p:spPr>
          <a:xfrm>
            <a:off x="5100861" y="2791938"/>
            <a:ext cx="8123356" cy="8123356"/>
          </a:xfrm>
          <a:prstGeom prst="ellipse">
            <a:avLst/>
          </a:prstGeom>
          <a:solidFill>
            <a:schemeClr val="accent2">
              <a:alpha val="1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0B26894-CC6D-41F2-BB06-E87BD78BDA13}"/>
              </a:ext>
            </a:extLst>
          </p:cNvPr>
          <p:cNvSpPr/>
          <p:nvPr userDrawn="1"/>
        </p:nvSpPr>
        <p:spPr>
          <a:xfrm>
            <a:off x="5747934" y="3489151"/>
            <a:ext cx="6819395" cy="6819395"/>
          </a:xfrm>
          <a:prstGeom prst="ellipse">
            <a:avLst/>
          </a:prstGeom>
          <a:solidFill>
            <a:schemeClr val="accent2">
              <a:alpha val="7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BC9BA9-7EF5-4943-89F1-BE71E404FE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760" y="5024816"/>
            <a:ext cx="2932479" cy="3657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456C26-2CC0-4994-9AF7-932E1816A47E}"/>
              </a:ext>
            </a:extLst>
          </p:cNvPr>
          <p:cNvSpPr txBox="1"/>
          <p:nvPr userDrawn="1"/>
        </p:nvSpPr>
        <p:spPr>
          <a:xfrm>
            <a:off x="2438400" y="11578546"/>
            <a:ext cx="1381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 Decisions with and for the patient</a:t>
            </a:r>
          </a:p>
        </p:txBody>
      </p:sp>
    </p:spTree>
    <p:extLst>
      <p:ext uri="{BB962C8B-B14F-4D97-AF65-F5344CB8AC3E}">
        <p14:creationId xmlns:p14="http://schemas.microsoft.com/office/powerpoint/2010/main" val="4186153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1F33E-6591-4FCE-A77C-59BE72321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75C96A-639C-449C-8B7A-A46F32544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4BAB4-6821-4513-BDB7-4CBC150DCC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595020-9ACD-4FA0-9DC7-95AC7A1F77B3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59C3A-4F23-43D8-8D66-077BE6F8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91668-C146-449E-901A-3BE6681F0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C3A49-C108-4CC9-B2AC-CC64D24DFD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958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D729D3-B989-44D5-B49E-4137BB6D0B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6A46C3-08A6-48FB-A438-068F606AC3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C7B0A-0666-40AA-9E33-D10977C419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595020-9ACD-4FA0-9DC7-95AC7A1F77B3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34EB7-58B4-4A2B-B021-DAB44748D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ED5C0F-F617-49E0-BC8A-EF8212C7C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C3A49-C108-4CC9-B2AC-CC64D24DFD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622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2">
            <a:extLst>
              <a:ext uri="{FF2B5EF4-FFF2-40B4-BE49-F238E27FC236}">
                <a16:creationId xmlns:a16="http://schemas.microsoft.com/office/drawing/2014/main" id="{3FAC625F-D3DE-44A4-963C-598551F54F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1" y="-293077"/>
            <a:ext cx="21013616" cy="1400907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6BAB9AD-3E67-4311-8EF5-3336C3ED3ADF}"/>
              </a:ext>
            </a:extLst>
          </p:cNvPr>
          <p:cNvSpPr/>
          <p:nvPr userDrawn="1"/>
        </p:nvSpPr>
        <p:spPr>
          <a:xfrm>
            <a:off x="5100861" y="2791938"/>
            <a:ext cx="8123356" cy="8123356"/>
          </a:xfrm>
          <a:prstGeom prst="ellipse">
            <a:avLst/>
          </a:prstGeom>
          <a:solidFill>
            <a:schemeClr val="accent2">
              <a:alpha val="1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0B26894-CC6D-41F2-BB06-E87BD78BDA13}"/>
              </a:ext>
            </a:extLst>
          </p:cNvPr>
          <p:cNvSpPr/>
          <p:nvPr userDrawn="1"/>
        </p:nvSpPr>
        <p:spPr>
          <a:xfrm>
            <a:off x="5747934" y="3489151"/>
            <a:ext cx="6819395" cy="6819395"/>
          </a:xfrm>
          <a:prstGeom prst="ellipse">
            <a:avLst/>
          </a:prstGeom>
          <a:solidFill>
            <a:schemeClr val="accent2">
              <a:alpha val="7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BC9BA9-7EF5-4943-89F1-BE71E404FE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760" y="5024816"/>
            <a:ext cx="2932479" cy="3657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456C26-2CC0-4994-9AF7-932E1816A47E}"/>
              </a:ext>
            </a:extLst>
          </p:cNvPr>
          <p:cNvSpPr txBox="1"/>
          <p:nvPr userDrawn="1"/>
        </p:nvSpPr>
        <p:spPr>
          <a:xfrm>
            <a:off x="2438400" y="11578546"/>
            <a:ext cx="1381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 Decisions with and for the patient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FDA46C2-8DF9-4DAD-9208-82B5953865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637691"/>
            <a:ext cx="4159469" cy="182563"/>
          </a:xfrm>
          <a:prstGeom prst="rect">
            <a:avLst/>
          </a:prstGeom>
        </p:spPr>
        <p:txBody>
          <a:bodyPr/>
          <a:lstStyle>
            <a:lvl1pPr algn="ctr">
              <a:defRPr sz="100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Lato Light"/>
              </a:rPr>
              <a:t>2019 Copyright Abacus Health Solutions,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049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81D8E-C1F1-4037-9933-985FE179F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FB88E-820E-490C-8EF2-6167DDA8E1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4AB957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7B1CBBB-5719-945B-E2AB-FD22BD9003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400800"/>
            <a:ext cx="4159469" cy="182563"/>
          </a:xfrm>
          <a:prstGeom prst="rect">
            <a:avLst/>
          </a:prstGeom>
        </p:spPr>
        <p:txBody>
          <a:bodyPr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l"/>
            <a:r>
              <a:rPr lang="en-US" dirty="0">
                <a:latin typeface="Lato Light"/>
              </a:rPr>
              <a:t>2022 Copyright Abacus Health Solutions,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153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944B-3115-4BDF-9CCA-4C5020A31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451F5-71FA-4B01-A05E-15B9333EE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EC472-4FB5-4509-821A-1A02B55580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595020-9ACD-4FA0-9DC7-95AC7A1F77B3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C3C38-2F4D-4BEE-B2A4-23831A9B7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C3A49-C108-4CC9-B2AC-CC64D24DFD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458C4F8-AFC7-4BA4-8A81-572AC63701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637691"/>
            <a:ext cx="4159469" cy="182563"/>
          </a:xfrm>
          <a:prstGeom prst="rect">
            <a:avLst/>
          </a:prstGeom>
        </p:spPr>
        <p:txBody>
          <a:bodyPr/>
          <a:lstStyle>
            <a:lvl1pPr algn="ctr">
              <a:defRPr sz="100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Lato Light"/>
              </a:rPr>
              <a:t>2019 Copyright Abacus Health Solutions,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5334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9B1D2-CF37-467D-92A6-FF24C5DBA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46D63-CEE9-4EBB-885C-AB1D7C085D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594A3-FA2C-4830-A56A-D6E0FB26F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80DCA1-DC85-4170-A299-DAFCF17D1C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595020-9ACD-4FA0-9DC7-95AC7A1F77B3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2DD3DA-13E9-4D71-90E8-B1BBF5EA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C3A49-C108-4CC9-B2AC-CC64D24DFD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02DFC43-051D-4731-A844-391B8F9DA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637691"/>
            <a:ext cx="4159469" cy="182563"/>
          </a:xfrm>
          <a:prstGeom prst="rect">
            <a:avLst/>
          </a:prstGeom>
        </p:spPr>
        <p:txBody>
          <a:bodyPr/>
          <a:lstStyle>
            <a:lvl1pPr algn="ctr">
              <a:defRPr sz="100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Lato Light"/>
              </a:rPr>
              <a:t>2019 Copyright Abacus Health Solutions,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140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589B0-2B2B-426B-9C20-1337A5DAB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C99A76-4CFD-4D9F-ABA0-452E6D1DE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2E7690-3967-44E1-9F67-31E0215A49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4CBCB6-4999-4077-B231-808325A08E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68C0BE-6732-4A8F-A009-9321987A14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F1643-E230-4A04-8A37-035A6B260F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595020-9ACD-4FA0-9DC7-95AC7A1F77B3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DF6441-3E43-4E57-B082-92741755E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C3A49-C108-4CC9-B2AC-CC64D24DFD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0B09417-058B-4C90-B5B5-E6CFB0F4211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599" y="6637691"/>
            <a:ext cx="4159469" cy="182563"/>
          </a:xfrm>
          <a:prstGeom prst="rect">
            <a:avLst/>
          </a:prstGeom>
        </p:spPr>
        <p:txBody>
          <a:bodyPr/>
          <a:lstStyle>
            <a:lvl1pPr algn="ctr">
              <a:defRPr sz="100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Lato Light"/>
              </a:rPr>
              <a:t>2019 Copyright Abacus Health Solutions,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753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D18F3-8722-4D26-8B61-92E2128F2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563EAA9-F5ED-37F6-0D4E-5438B746B9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400800"/>
            <a:ext cx="4159469" cy="182563"/>
          </a:xfrm>
          <a:prstGeom prst="rect">
            <a:avLst/>
          </a:prstGeom>
        </p:spPr>
        <p:txBody>
          <a:bodyPr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l"/>
            <a:r>
              <a:rPr lang="en-US" dirty="0">
                <a:latin typeface="Lato Light"/>
              </a:rPr>
              <a:t>2022 Copyright Abacus Health Solutions,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620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E75889-0046-4B1F-ACAA-7C600A63F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595020-9ACD-4FA0-9DC7-95AC7A1F77B3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CB2F4E-0543-4FDD-99FA-D45930083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C3A49-C108-4CC9-B2AC-CC64D24DFD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CF087B3-C497-4BA3-BCA1-FD8198E259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637691"/>
            <a:ext cx="4159469" cy="182563"/>
          </a:xfrm>
          <a:prstGeom prst="rect">
            <a:avLst/>
          </a:prstGeom>
        </p:spPr>
        <p:txBody>
          <a:bodyPr/>
          <a:lstStyle>
            <a:lvl1pPr algn="ctr">
              <a:defRPr sz="100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Lato Light"/>
              </a:rPr>
              <a:t>2019 Copyright Abacus Health Solutions,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677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1557E-91D9-4C2C-A73F-D58AF18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A142C-5E20-4E7C-9437-45CEA82D9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458444-E1E0-4EBC-843E-42EBEB7385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FFBAFA-6832-4113-820B-8BB4A8C3BC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595020-9ACD-4FA0-9DC7-95AC7A1F77B3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027A3B-0D0D-4BE8-850E-184CDD89E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C3A49-C108-4CC9-B2AC-CC64D24DFD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1E8FC0A-8DED-4333-B42F-FF10F19169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637691"/>
            <a:ext cx="4159469" cy="182563"/>
          </a:xfrm>
          <a:prstGeom prst="rect">
            <a:avLst/>
          </a:prstGeom>
        </p:spPr>
        <p:txBody>
          <a:bodyPr/>
          <a:lstStyle>
            <a:lvl1pPr algn="ctr">
              <a:defRPr sz="100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Lato Light"/>
              </a:rPr>
              <a:t>2019 Copyright Abacus Health Solutions,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998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81D8E-C1F1-4037-9933-985FE179F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AB95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FB88E-820E-490C-8EF2-6167DDA8E1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D13B5-340F-4C09-91BE-1DA0F0DDC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B4986-2A7B-42E8-B2BB-ECDD63C1F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C3A49-C108-4CC9-B2AC-CC64D24DFD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3674796-FA46-612A-09ED-B878052C9834}"/>
              </a:ext>
            </a:extLst>
          </p:cNvPr>
          <p:cNvSpPr txBox="1">
            <a:spLocks/>
          </p:cNvSpPr>
          <p:nvPr userDrawn="1"/>
        </p:nvSpPr>
        <p:spPr>
          <a:xfrm>
            <a:off x="457200" y="6400800"/>
            <a:ext cx="4159469" cy="1825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Lato Light"/>
              </a:rPr>
              <a:t>2022 Copyright Abacus Health Solutions,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8545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BC449-04BF-470A-9DF0-3D41AB4F1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C79716-D74B-4FC6-AB12-62C2976B91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667035-CD5A-4DA3-A7D1-F6F494B646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C34FFC-8CB6-4F70-89EB-EDE747484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595020-9ACD-4FA0-9DC7-95AC7A1F77B3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FD2016-2DE1-452F-A262-0C51E5515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C3A49-C108-4CC9-B2AC-CC64D24DFD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73613F0-E088-4D55-BADA-B7A43646E7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637691"/>
            <a:ext cx="4159469" cy="182563"/>
          </a:xfrm>
          <a:prstGeom prst="rect">
            <a:avLst/>
          </a:prstGeom>
        </p:spPr>
        <p:txBody>
          <a:bodyPr/>
          <a:lstStyle>
            <a:lvl1pPr algn="ctr">
              <a:defRPr sz="100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Lato Light"/>
              </a:rPr>
              <a:t>2019 Copyright Abacus Health Solutions,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9069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1F33E-6591-4FCE-A77C-59BE72321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75C96A-639C-449C-8B7A-A46F32544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4BAB4-6821-4513-BDB7-4CBC150DCC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595020-9ACD-4FA0-9DC7-95AC7A1F77B3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91668-C146-449E-901A-3BE6681F0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C3A49-C108-4CC9-B2AC-CC64D24DFD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3129099-A39D-40CA-9461-4E36807ADE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637691"/>
            <a:ext cx="4159469" cy="182563"/>
          </a:xfrm>
          <a:prstGeom prst="rect">
            <a:avLst/>
          </a:prstGeom>
        </p:spPr>
        <p:txBody>
          <a:bodyPr/>
          <a:lstStyle>
            <a:lvl1pPr algn="ctr">
              <a:defRPr sz="100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Lato Light"/>
              </a:rPr>
              <a:t>2019 Copyright Abacus Health Solutions,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168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D729D3-B989-44D5-B49E-4137BB6D0B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6A46C3-08A6-48FB-A438-068F606AC3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C7B0A-0666-40AA-9E33-D10977C419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595020-9ACD-4FA0-9DC7-95AC7A1F77B3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ED5C0F-F617-49E0-BC8A-EF8212C7C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C3A49-C108-4CC9-B2AC-CC64D24DFD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0B37C98-AFB5-444F-B5B2-27F300A6AE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637691"/>
            <a:ext cx="4159469" cy="182563"/>
          </a:xfrm>
          <a:prstGeom prst="rect">
            <a:avLst/>
          </a:prstGeom>
        </p:spPr>
        <p:txBody>
          <a:bodyPr/>
          <a:lstStyle>
            <a:lvl1pPr algn="ctr">
              <a:defRPr sz="100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latin typeface="Lato Light"/>
              </a:rPr>
              <a:t>2019 Copyright Abacus Health Solutions,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115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985000"/>
          </a:xfrm>
        </p:spPr>
        <p:txBody>
          <a:bodyPr>
            <a:normAutofit/>
          </a:bodyPr>
          <a:lstStyle>
            <a:lvl1pPr marL="0" indent="0">
              <a:buNone/>
              <a:defRPr sz="1501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62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944B-3115-4BDF-9CCA-4C5020A31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451F5-71FA-4B01-A05E-15B9333EE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8DF25-57EA-4323-80A0-F0426823A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C3C38-2F4D-4BEE-B2A4-23831A9B7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C3A49-C108-4CC9-B2AC-CC64D24DFD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AEC1167-54C7-48FC-ABD7-704A49D5AA92}"/>
              </a:ext>
            </a:extLst>
          </p:cNvPr>
          <p:cNvSpPr txBox="1">
            <a:spLocks/>
          </p:cNvSpPr>
          <p:nvPr userDrawn="1"/>
        </p:nvSpPr>
        <p:spPr>
          <a:xfrm>
            <a:off x="457200" y="6400800"/>
            <a:ext cx="4159469" cy="1825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i="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Lato Light"/>
              </a:rPr>
              <a:t>2022 Copyright Abacus Health Solutions,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416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9B1D2-CF37-467D-92A6-FF24C5DBA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46D63-CEE9-4EBB-885C-AB1D7C085D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594A3-FA2C-4830-A56A-D6E0FB26F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2DD3DA-13E9-4D71-90E8-B1BBF5EA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C3A49-C108-4CC9-B2AC-CC64D24DFD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9B63731-1339-4BD1-897F-13542C759B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400800"/>
            <a:ext cx="4159469" cy="182563"/>
          </a:xfrm>
          <a:prstGeom prst="rect">
            <a:avLst/>
          </a:prstGeom>
        </p:spPr>
        <p:txBody>
          <a:bodyPr/>
          <a:lstStyle>
            <a:lvl1pPr algn="ctr">
              <a:defRPr sz="100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en-US" dirty="0">
                <a:latin typeface="Lato Light"/>
              </a:rPr>
              <a:t>2022 Copyright Abacus Health Solutions,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663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589B0-2B2B-426B-9C20-1337A5DAB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C99A76-4CFD-4D9F-ABA0-452E6D1DE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2E7690-3967-44E1-9F67-31E0215A49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4CBCB6-4999-4077-B231-808325A08E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68C0BE-6732-4A8F-A009-9321987A14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644944-4395-4C42-BE50-414703289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DF6441-3E43-4E57-B082-92741755E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C3A49-C108-4CC9-B2AC-CC64D24DFD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885DC97-6276-4EAD-B5B3-44669580B4A7}"/>
              </a:ext>
            </a:extLst>
          </p:cNvPr>
          <p:cNvSpPr txBox="1">
            <a:spLocks/>
          </p:cNvSpPr>
          <p:nvPr userDrawn="1"/>
        </p:nvSpPr>
        <p:spPr>
          <a:xfrm>
            <a:off x="457200" y="6400800"/>
            <a:ext cx="4159469" cy="1825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i="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Lato Light"/>
              </a:rPr>
              <a:t>2022 Copyright Abacus Health Solutions,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465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D18F3-8722-4D26-8B61-92E2128F2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4493CF-6A34-472B-9124-F710FDC8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D43904-26F0-4CA1-9DDD-8EC2C47DE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C3A49-C108-4CC9-B2AC-CC64D24DFD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57A7B02-05BA-FC32-478C-550DAC1572EF}"/>
              </a:ext>
            </a:extLst>
          </p:cNvPr>
          <p:cNvSpPr txBox="1">
            <a:spLocks/>
          </p:cNvSpPr>
          <p:nvPr userDrawn="1"/>
        </p:nvSpPr>
        <p:spPr>
          <a:xfrm>
            <a:off x="457200" y="6400800"/>
            <a:ext cx="4159469" cy="1825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latin typeface="Lato Light"/>
              </a:rPr>
              <a:t>2022 Copyright Abacus Health Solutions,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741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C87F24-BD16-4713-A7A5-0BE4D4CDB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CB2F4E-0543-4FDD-99FA-D45930083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C3A49-C108-4CC9-B2AC-CC64D24DFD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BACD9-6609-4BB6-8AB0-57949F85CF3C}"/>
              </a:ext>
            </a:extLst>
          </p:cNvPr>
          <p:cNvSpPr txBox="1">
            <a:spLocks/>
          </p:cNvSpPr>
          <p:nvPr userDrawn="1"/>
        </p:nvSpPr>
        <p:spPr>
          <a:xfrm>
            <a:off x="457200" y="6400800"/>
            <a:ext cx="4159469" cy="1825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i="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Lato Light"/>
              </a:rPr>
              <a:t>2022 Copyright Abacus Health Solutions,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083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1557E-91D9-4C2C-A73F-D58AF180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A142C-5E20-4E7C-9437-45CEA82D9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458444-E1E0-4EBC-843E-42EBEB7385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FFBAFA-6832-4113-820B-8BB4A8C3BC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595020-9ACD-4FA0-9DC7-95AC7A1F77B3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B38083-59AA-48DC-9A64-043CC1E60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027A3B-0D0D-4BE8-850E-184CDD89E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C3A49-C108-4CC9-B2AC-CC64D24DFD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07F9129-1CAE-4CB2-ACC5-D2B99CD0D2EC}"/>
              </a:ext>
            </a:extLst>
          </p:cNvPr>
          <p:cNvSpPr txBox="1">
            <a:spLocks/>
          </p:cNvSpPr>
          <p:nvPr userDrawn="1"/>
        </p:nvSpPr>
        <p:spPr>
          <a:xfrm>
            <a:off x="838200" y="6512129"/>
            <a:ext cx="4159469" cy="1825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i="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Lato Light"/>
              </a:rPr>
              <a:t>2020 Copyright Abacus Health Solutions,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30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BC449-04BF-470A-9DF0-3D41AB4F1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C79716-D74B-4FC6-AB12-62C2976B91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667035-CD5A-4DA3-A7D1-F6F494B646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C34FFC-8CB6-4F70-89EB-EDE747484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595020-9ACD-4FA0-9DC7-95AC7A1F77B3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CEB647-B226-4D50-A3D7-D90EFA781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FD2016-2DE1-452F-A262-0C51E5515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1C3A49-C108-4CC9-B2AC-CC64D24DFD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9A87749-A53F-4710-AAB7-1AADCCA400F1}"/>
              </a:ext>
            </a:extLst>
          </p:cNvPr>
          <p:cNvSpPr txBox="1">
            <a:spLocks/>
          </p:cNvSpPr>
          <p:nvPr userDrawn="1"/>
        </p:nvSpPr>
        <p:spPr>
          <a:xfrm>
            <a:off x="838200" y="6512129"/>
            <a:ext cx="4159469" cy="1825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i="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Lato Light"/>
              </a:rPr>
              <a:t>2020 Copyright Abacus Health Solutions, 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493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8CDA71-F5FD-474B-A7B5-BFDC07D5E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365125"/>
            <a:ext cx="10515600" cy="870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8A3D7-F4EB-4EEC-8DD6-4C8DCB2A5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5488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281B611-7336-46C4-8D81-79E3146172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400800"/>
            <a:ext cx="4159469" cy="182563"/>
          </a:xfrm>
          <a:prstGeom prst="rect">
            <a:avLst/>
          </a:prstGeom>
        </p:spPr>
        <p:txBody>
          <a:bodyPr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l"/>
            <a:r>
              <a:rPr lang="en-US" dirty="0">
                <a:latin typeface="Lato Light"/>
              </a:rPr>
              <a:t>2022 Copyright Abacus Health Solutions, LLC</a:t>
            </a:r>
            <a:endParaRPr lang="en-US" dirty="0"/>
          </a:p>
        </p:txBody>
      </p:sp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2F73FE21-39EB-4204-9972-FC3527CE142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808" y="5797709"/>
            <a:ext cx="719984" cy="89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4AB957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8CDA71-F5FD-474B-A7B5-BFDC07D5E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365125"/>
            <a:ext cx="10515600" cy="870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8A3D7-F4EB-4EEC-8DD6-4C8DCB2A5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5488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B2B0C-956E-53C6-E1D5-9EAADC8BE7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400800"/>
            <a:ext cx="4159469" cy="182563"/>
          </a:xfrm>
          <a:prstGeom prst="rect">
            <a:avLst/>
          </a:prstGeom>
        </p:spPr>
        <p:txBody>
          <a:bodyPr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l"/>
            <a:r>
              <a:rPr lang="en-US" dirty="0">
                <a:latin typeface="Lato Light"/>
              </a:rPr>
              <a:t>2022 Copyright Abacus Health Solutions, LLC</a:t>
            </a:r>
            <a:endParaRPr lang="en-US" dirty="0"/>
          </a:p>
        </p:txBody>
      </p:sp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C1D95B79-7BA6-5537-F6F7-F10C44E488B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808" y="5797709"/>
            <a:ext cx="719984" cy="89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90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5B75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2">
            <a:extLst>
              <a:ext uri="{FF2B5EF4-FFF2-40B4-BE49-F238E27FC236}">
                <a16:creationId xmlns:a16="http://schemas.microsoft.com/office/drawing/2014/main" id="{79614E8E-A571-41DB-916E-917EF0372D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E43A8D3-0217-4050-BD80-749F0699DADB}"/>
              </a:ext>
            </a:extLst>
          </p:cNvPr>
          <p:cNvGrpSpPr/>
          <p:nvPr/>
        </p:nvGrpSpPr>
        <p:grpSpPr>
          <a:xfrm>
            <a:off x="403057" y="4694254"/>
            <a:ext cx="2047875" cy="1935483"/>
            <a:chOff x="3673642" y="512943"/>
            <a:chExt cx="5029200" cy="50292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D35F695-4484-46BC-862F-72570D9647AE}"/>
                </a:ext>
              </a:extLst>
            </p:cNvPr>
            <p:cNvSpPr/>
            <p:nvPr/>
          </p:nvSpPr>
          <p:spPr>
            <a:xfrm>
              <a:off x="3673642" y="512943"/>
              <a:ext cx="5029200" cy="5029200"/>
            </a:xfrm>
            <a:prstGeom prst="ellipse">
              <a:avLst/>
            </a:prstGeom>
            <a:solidFill>
              <a:schemeClr val="accent2">
                <a:alpha val="17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1D5B2F6-D101-4E83-836E-33B90CC3F1CE}"/>
                </a:ext>
              </a:extLst>
            </p:cNvPr>
            <p:cNvSpPr/>
            <p:nvPr/>
          </p:nvSpPr>
          <p:spPr>
            <a:xfrm>
              <a:off x="4085122" y="925004"/>
              <a:ext cx="4206240" cy="4205079"/>
            </a:xfrm>
            <a:prstGeom prst="ellipse">
              <a:avLst/>
            </a:prstGeom>
            <a:solidFill>
              <a:srgbClr val="4AB957">
                <a:alpha val="72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35CD22-40FD-4F83-82B4-A5AEB606A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3787" y="1899841"/>
              <a:ext cx="1748911" cy="2255404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8F1E7ED-0C6B-4E3A-B9BD-178DD6C3C46A}"/>
              </a:ext>
            </a:extLst>
          </p:cNvPr>
          <p:cNvSpPr txBox="1"/>
          <p:nvPr/>
        </p:nvSpPr>
        <p:spPr>
          <a:xfrm>
            <a:off x="1122946" y="1688595"/>
            <a:ext cx="10202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4AB957"/>
                </a:solidFill>
                <a:latin typeface="Calibri" panose="020F0502020204030204"/>
              </a:rPr>
              <a:t>Practical Advice for a Successful Career in Technology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D17E61-A586-DA55-FD44-C9A93E3CE7AA}"/>
              </a:ext>
            </a:extLst>
          </p:cNvPr>
          <p:cNvSpPr txBox="1"/>
          <p:nvPr/>
        </p:nvSpPr>
        <p:spPr>
          <a:xfrm>
            <a:off x="8117305" y="4748914"/>
            <a:ext cx="3671638" cy="193899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Joe Wroblewski</a:t>
            </a:r>
          </a:p>
          <a:p>
            <a:r>
              <a:rPr lang="en-US" sz="2000" b="1" dirty="0"/>
              <a:t>CIO/CTO</a:t>
            </a:r>
          </a:p>
          <a:p>
            <a:r>
              <a:rPr lang="en-US" sz="2000" b="1" dirty="0"/>
              <a:t>Abacus Health Solutions</a:t>
            </a:r>
          </a:p>
          <a:p>
            <a:endParaRPr lang="en-US" sz="2000" b="1" dirty="0"/>
          </a:p>
          <a:p>
            <a:r>
              <a:rPr lang="en-US" sz="2000" b="1" dirty="0"/>
              <a:t>Stonehill College BS in CS ‘97</a:t>
            </a:r>
          </a:p>
          <a:p>
            <a:r>
              <a:rPr lang="en-US" sz="2000" b="1" dirty="0"/>
              <a:t>Bryant University MBA ‘07</a:t>
            </a:r>
          </a:p>
        </p:txBody>
      </p:sp>
    </p:spTree>
    <p:extLst>
      <p:ext uri="{BB962C8B-B14F-4D97-AF65-F5344CB8AC3E}">
        <p14:creationId xmlns:p14="http://schemas.microsoft.com/office/powerpoint/2010/main" val="520167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F1EA70-41C1-4E4A-93F0-F07C68C35E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1" t="4244" b="1113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754110-5A73-4E60-8FC1-0D0B32EF5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480" y="0"/>
            <a:ext cx="6716760" cy="1875295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Mission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C802FDE-C3EF-43EA-9C3A-499A8797D379}"/>
              </a:ext>
            </a:extLst>
          </p:cNvPr>
          <p:cNvGrpSpPr/>
          <p:nvPr/>
        </p:nvGrpSpPr>
        <p:grpSpPr>
          <a:xfrm>
            <a:off x="4525229" y="1561451"/>
            <a:ext cx="7408466" cy="4045058"/>
            <a:chOff x="6369802" y="1875295"/>
            <a:chExt cx="5610387" cy="404505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CCD639C-583D-4D84-9F92-CCB7A2C25751}"/>
                </a:ext>
              </a:extLst>
            </p:cNvPr>
            <p:cNvSpPr/>
            <p:nvPr/>
          </p:nvSpPr>
          <p:spPr>
            <a:xfrm>
              <a:off x="6369802" y="1875295"/>
              <a:ext cx="5610387" cy="4045058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A00394E-3151-476B-ABAD-D5FE2467465A}"/>
                </a:ext>
              </a:extLst>
            </p:cNvPr>
            <p:cNvSpPr txBox="1"/>
            <p:nvPr/>
          </p:nvSpPr>
          <p:spPr>
            <a:xfrm>
              <a:off x="6754176" y="2669967"/>
              <a:ext cx="5226013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87488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en-US" sz="3200" dirty="0">
                  <a:solidFill>
                    <a:schemeClr val="bg1"/>
                  </a:solidFill>
                </a:rPr>
                <a:t>Leverage Behavioral Science, Technology and Informatics to improve the management of Chronic Health Conditions</a:t>
              </a:r>
            </a:p>
          </p:txBody>
        </p:sp>
      </p:grpSp>
      <p:pic>
        <p:nvPicPr>
          <p:cNvPr id="9" name="Picture 8" descr="A picture containing clock&#10;&#10;Description automatically generated">
            <a:extLst>
              <a:ext uri="{FF2B5EF4-FFF2-40B4-BE49-F238E27FC236}">
                <a16:creationId xmlns:a16="http://schemas.microsoft.com/office/drawing/2014/main" id="{D6BDAF19-A759-4EF7-A682-8A513612263E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808" y="5797709"/>
            <a:ext cx="719984" cy="896983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BBCF016-D99A-E140-C120-0C7E5595EED1}"/>
              </a:ext>
            </a:extLst>
          </p:cNvPr>
          <p:cNvSpPr txBox="1">
            <a:spLocks/>
          </p:cNvSpPr>
          <p:nvPr/>
        </p:nvSpPr>
        <p:spPr>
          <a:xfrm>
            <a:off x="457200" y="6400800"/>
            <a:ext cx="4159469" cy="1825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tx1"/>
                </a:solidFill>
                <a:latin typeface="Lato Light"/>
              </a:rPr>
              <a:t>2022 Copyright Abacus Health Solutions, LLC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016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64D9733A-0BCF-1F1D-6BB7-750E74D0101D}"/>
              </a:ext>
            </a:extLst>
          </p:cNvPr>
          <p:cNvSpPr/>
          <p:nvPr/>
        </p:nvSpPr>
        <p:spPr>
          <a:xfrm>
            <a:off x="-2720" y="1407131"/>
            <a:ext cx="12194720" cy="545087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86C3AD26-6C6A-2A08-B092-A12ED265E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9CB7D7AF-2426-46F5-9F35-BD17BC983F17}"/>
              </a:ext>
            </a:extLst>
          </p:cNvPr>
          <p:cNvSpPr/>
          <p:nvPr/>
        </p:nvSpPr>
        <p:spPr>
          <a:xfrm rot="16200000" flipH="1">
            <a:off x="4742012" y="44949"/>
            <a:ext cx="927189" cy="6234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8B9C9C-14D9-9C5B-3841-EEDB179AA2F7}"/>
              </a:ext>
            </a:extLst>
          </p:cNvPr>
          <p:cNvSpPr/>
          <p:nvPr/>
        </p:nvSpPr>
        <p:spPr>
          <a:xfrm>
            <a:off x="0" y="0"/>
            <a:ext cx="12192000" cy="140713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F248088-11E3-74BD-C423-18F5F64AEB96}"/>
              </a:ext>
            </a:extLst>
          </p:cNvPr>
          <p:cNvSpPr txBox="1">
            <a:spLocks/>
          </p:cNvSpPr>
          <p:nvPr/>
        </p:nvSpPr>
        <p:spPr>
          <a:xfrm>
            <a:off x="478208" y="365125"/>
            <a:ext cx="10875592" cy="8709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4AB957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Abacus Platform Technical Overview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935ECB-304C-2693-7FDA-09F0D679900C}"/>
              </a:ext>
            </a:extLst>
          </p:cNvPr>
          <p:cNvSpPr txBox="1"/>
          <p:nvPr/>
        </p:nvSpPr>
        <p:spPr>
          <a:xfrm>
            <a:off x="6426190" y="1601153"/>
            <a:ext cx="4927609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1800"/>
              </a:spcBef>
            </a:pPr>
            <a:r>
              <a:rPr lang="en-US" sz="2800" dirty="0">
                <a:solidFill>
                  <a:srgbClr val="4AB957"/>
                </a:solidFill>
              </a:rPr>
              <a:t>Technology Implementation</a:t>
            </a:r>
          </a:p>
          <a:p>
            <a:pPr marL="0" lvl="1">
              <a:spcAft>
                <a:spcPts val="1800"/>
              </a:spcAft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Participant Portal and full-featured API: Cloud-based auto-scaling and geo-redundancy</a:t>
            </a:r>
          </a:p>
          <a:p>
            <a:pPr marL="0" lvl="1">
              <a:spcAft>
                <a:spcPts val="1800"/>
              </a:spcAft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Industry-Standard IT/Dev Tools and Processes</a:t>
            </a:r>
          </a:p>
          <a:p>
            <a:pPr marL="0" lvl="1">
              <a:spcAft>
                <a:spcPts val="1800"/>
              </a:spcAft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Platform and Business Environment Protected by suite of Security Tools, Policies, and Procedures</a:t>
            </a:r>
          </a:p>
          <a:p>
            <a:endParaRPr lang="en-US" dirty="0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DB5E9590-D9EF-0A8A-F784-F03D2E19F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400800"/>
            <a:ext cx="4159469" cy="182563"/>
          </a:xfrm>
          <a:prstGeom prst="rect">
            <a:avLst/>
          </a:prstGeom>
        </p:spPr>
        <p:txBody>
          <a:bodyPr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l"/>
            <a:r>
              <a:rPr lang="en-US" dirty="0">
                <a:latin typeface="Lato Light"/>
              </a:rPr>
              <a:t>2022 Copyright Abacus Health Solutions, LLC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B8694D-A2BC-1EC0-A5ED-A1E0AED71729}"/>
              </a:ext>
            </a:extLst>
          </p:cNvPr>
          <p:cNvSpPr txBox="1"/>
          <p:nvPr/>
        </p:nvSpPr>
        <p:spPr>
          <a:xfrm>
            <a:off x="475488" y="1601153"/>
            <a:ext cx="5290323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2800" dirty="0">
                <a:solidFill>
                  <a:srgbClr val="4AB957"/>
                </a:solidFill>
              </a:rPr>
              <a:t>Platform Services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Cloud-based participant-facing interface with Data Synchronization to enable On-Prem Analytics and Operations</a:t>
            </a:r>
          </a:p>
          <a:p>
            <a:pPr marL="228600" lvl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Platform Operational Components: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Data Warehouse</a:t>
            </a:r>
          </a:p>
          <a:p>
            <a:pPr marL="1200150" lvl="2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Eligibility, Claims, Program Status, Communications</a:t>
            </a:r>
          </a:p>
          <a:p>
            <a:pPr marL="1200150" lvl="2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Analytics Data Models</a:t>
            </a:r>
          </a:p>
          <a:p>
            <a:pPr marL="1200150" lvl="2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Algorithms for risk-identification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Tailored Messaging and Outreach Enablement: SMS, email, inbox, mailings, phone (inbound/outbound)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Administrative and Clinical Support Tools enhance service delivery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Multiple external data integrations</a:t>
            </a:r>
          </a:p>
          <a:p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B99CEDF-79E7-5678-0C3B-226F42EB917B}"/>
              </a:ext>
            </a:extLst>
          </p:cNvPr>
          <p:cNvCxnSpPr>
            <a:cxnSpLocks/>
          </p:cNvCxnSpPr>
          <p:nvPr/>
        </p:nvCxnSpPr>
        <p:spPr>
          <a:xfrm>
            <a:off x="6096000" y="1618144"/>
            <a:ext cx="0" cy="4993670"/>
          </a:xfrm>
          <a:prstGeom prst="line">
            <a:avLst/>
          </a:prstGeom>
          <a:ln>
            <a:solidFill>
              <a:srgbClr val="4AB9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A picture containing clock&#10;&#10;Description automatically generated">
            <a:extLst>
              <a:ext uri="{FF2B5EF4-FFF2-40B4-BE49-F238E27FC236}">
                <a16:creationId xmlns:a16="http://schemas.microsoft.com/office/drawing/2014/main" id="{078AE9D2-74ED-1497-EB33-F24C88777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808" y="5797709"/>
            <a:ext cx="719984" cy="89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70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FB08E4-AC74-5626-1DE4-2EA27AE04B98}"/>
              </a:ext>
            </a:extLst>
          </p:cNvPr>
          <p:cNvSpPr/>
          <p:nvPr/>
        </p:nvSpPr>
        <p:spPr>
          <a:xfrm>
            <a:off x="0" y="1300108"/>
            <a:ext cx="12191999" cy="425778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FF2042-8227-AF11-BBA7-717C4C469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365125"/>
            <a:ext cx="10515600" cy="870903"/>
          </a:xfrm>
        </p:spPr>
        <p:txBody>
          <a:bodyPr>
            <a:normAutofit/>
          </a:bodyPr>
          <a:lstStyle/>
          <a:p>
            <a:r>
              <a:rPr lang="en-US" sz="4800" dirty="0"/>
              <a:t>Good Health Gateway Platform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E3550A7-4E7D-07C2-7576-9156B5A79D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5315841"/>
              </p:ext>
            </p:extLst>
          </p:nvPr>
        </p:nvGraphicFramePr>
        <p:xfrm>
          <a:off x="759371" y="1300108"/>
          <a:ext cx="1133803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4276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BF2A3E9-B3EB-D749-4D78-6C7E4BBBE7B7}"/>
              </a:ext>
            </a:extLst>
          </p:cNvPr>
          <p:cNvSpPr/>
          <p:nvPr/>
        </p:nvSpPr>
        <p:spPr>
          <a:xfrm>
            <a:off x="0" y="1300107"/>
            <a:ext cx="12191999" cy="555789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66F2EC4-453E-7D51-2D7E-979D91B8D49A}"/>
              </a:ext>
            </a:extLst>
          </p:cNvPr>
          <p:cNvSpPr/>
          <p:nvPr/>
        </p:nvSpPr>
        <p:spPr>
          <a:xfrm>
            <a:off x="0" y="0"/>
            <a:ext cx="12192000" cy="140713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E117ED-4812-EE98-A0AC-FBBAF6EAD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chemeClr val="bg1"/>
                </a:solidFill>
              </a:rPr>
              <a:t>Relevant Enterprise Technology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E6F8E92-4600-0838-23BC-63B038798D5F}"/>
              </a:ext>
            </a:extLst>
          </p:cNvPr>
          <p:cNvGrpSpPr/>
          <p:nvPr/>
        </p:nvGrpSpPr>
        <p:grpSpPr>
          <a:xfrm>
            <a:off x="838200" y="1875073"/>
            <a:ext cx="3286125" cy="1971675"/>
            <a:chOff x="0" y="39687"/>
            <a:chExt cx="3286125" cy="197167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A8C2002-3559-DB84-996A-0CC1D728C157}"/>
                </a:ext>
              </a:extLst>
            </p:cNvPr>
            <p:cNvSpPr/>
            <p:nvPr/>
          </p:nvSpPr>
          <p:spPr>
            <a:xfrm>
              <a:off x="0" y="39687"/>
              <a:ext cx="3286125" cy="1971675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4B62C6C-5F15-23A3-49F7-CD2CECA09C9A}"/>
                </a:ext>
              </a:extLst>
            </p:cNvPr>
            <p:cNvSpPr txBox="1"/>
            <p:nvPr/>
          </p:nvSpPr>
          <p:spPr>
            <a:xfrm>
              <a:off x="0" y="39687"/>
              <a:ext cx="3286125" cy="19716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/>
                <a:t>REST APIs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59EBACE-8BF4-5D56-F21A-0800126845F1}"/>
              </a:ext>
            </a:extLst>
          </p:cNvPr>
          <p:cNvGrpSpPr/>
          <p:nvPr/>
        </p:nvGrpSpPr>
        <p:grpSpPr>
          <a:xfrm>
            <a:off x="4452937" y="1875073"/>
            <a:ext cx="3286125" cy="1971675"/>
            <a:chOff x="3614737" y="39687"/>
            <a:chExt cx="3286125" cy="19716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2000108-B767-3C38-0162-AB35C425F916}"/>
                </a:ext>
              </a:extLst>
            </p:cNvPr>
            <p:cNvSpPr/>
            <p:nvPr/>
          </p:nvSpPr>
          <p:spPr>
            <a:xfrm>
              <a:off x="3614737" y="39687"/>
              <a:ext cx="3286125" cy="1971675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4C5233C-4BF3-5909-9AA4-DEC57A40551B}"/>
                </a:ext>
              </a:extLst>
            </p:cNvPr>
            <p:cNvSpPr txBox="1"/>
            <p:nvPr/>
          </p:nvSpPr>
          <p:spPr>
            <a:xfrm>
              <a:off x="3614737" y="39687"/>
              <a:ext cx="3286125" cy="19716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dirty="0"/>
                <a:t>Databases and Data Warehouse</a:t>
              </a:r>
              <a:endParaRPr lang="en-US" sz="3200" kern="12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2FF2182-A412-3261-9770-D035532A4102}"/>
              </a:ext>
            </a:extLst>
          </p:cNvPr>
          <p:cNvGrpSpPr/>
          <p:nvPr/>
        </p:nvGrpSpPr>
        <p:grpSpPr>
          <a:xfrm>
            <a:off x="8067675" y="1875073"/>
            <a:ext cx="3286125" cy="1971675"/>
            <a:chOff x="7229475" y="39687"/>
            <a:chExt cx="3286125" cy="197167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AB73ED5-2C70-F733-D2DC-B5A912EE198D}"/>
                </a:ext>
              </a:extLst>
            </p:cNvPr>
            <p:cNvSpPr/>
            <p:nvPr/>
          </p:nvSpPr>
          <p:spPr>
            <a:xfrm>
              <a:off x="7229475" y="39687"/>
              <a:ext cx="3286125" cy="1971675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C5F8118-7BA4-C667-572C-116905D45B38}"/>
                </a:ext>
              </a:extLst>
            </p:cNvPr>
            <p:cNvSpPr txBox="1"/>
            <p:nvPr/>
          </p:nvSpPr>
          <p:spPr>
            <a:xfrm>
              <a:off x="7229475" y="39687"/>
              <a:ext cx="3286125" cy="19716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/>
                <a:t>Web &amp; Mobile Development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45F5A6-5533-0D20-82FF-CB5AEC0E71DC}"/>
              </a:ext>
            </a:extLst>
          </p:cNvPr>
          <p:cNvGrpSpPr/>
          <p:nvPr/>
        </p:nvGrpSpPr>
        <p:grpSpPr>
          <a:xfrm>
            <a:off x="2645568" y="3981926"/>
            <a:ext cx="3286125" cy="1971675"/>
            <a:chOff x="1807368" y="2339975"/>
            <a:chExt cx="3286125" cy="197167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95E928-832B-DCDB-D898-BF83AB90CA90}"/>
                </a:ext>
              </a:extLst>
            </p:cNvPr>
            <p:cNvSpPr/>
            <p:nvPr/>
          </p:nvSpPr>
          <p:spPr>
            <a:xfrm>
              <a:off x="1807368" y="2339975"/>
              <a:ext cx="3286125" cy="1971675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2BFACF7-CF8C-F5AD-944A-3C86B6BDAD25}"/>
                </a:ext>
              </a:extLst>
            </p:cNvPr>
            <p:cNvSpPr txBox="1"/>
            <p:nvPr/>
          </p:nvSpPr>
          <p:spPr>
            <a:xfrm>
              <a:off x="1807368" y="2339975"/>
              <a:ext cx="3286125" cy="19716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/>
                <a:t>Desktop</a:t>
              </a:r>
              <a:r>
                <a:rPr lang="en-US" sz="3200" dirty="0"/>
                <a:t> &amp; </a:t>
              </a:r>
              <a:r>
                <a:rPr lang="en-US" sz="3200" kern="1200" dirty="0"/>
                <a:t>Automation Development</a:t>
              </a:r>
              <a:endParaRPr lang="en-US" sz="2500" kern="12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6B3198E-BB9D-BA83-2F40-BD4ADEE5DB24}"/>
              </a:ext>
            </a:extLst>
          </p:cNvPr>
          <p:cNvGrpSpPr/>
          <p:nvPr/>
        </p:nvGrpSpPr>
        <p:grpSpPr>
          <a:xfrm>
            <a:off x="6260306" y="3981926"/>
            <a:ext cx="3286125" cy="1971675"/>
            <a:chOff x="5422106" y="2339975"/>
            <a:chExt cx="3286125" cy="197167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1D39528-667F-8698-66CE-2900752B8596}"/>
                </a:ext>
              </a:extLst>
            </p:cNvPr>
            <p:cNvSpPr/>
            <p:nvPr/>
          </p:nvSpPr>
          <p:spPr>
            <a:xfrm>
              <a:off x="5422106" y="2339975"/>
              <a:ext cx="3286125" cy="1971675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6A6E6C-76C1-9C1C-AAB9-64D60263BCEC}"/>
                </a:ext>
              </a:extLst>
            </p:cNvPr>
            <p:cNvSpPr txBox="1"/>
            <p:nvPr/>
          </p:nvSpPr>
          <p:spPr>
            <a:xfrm>
              <a:off x="5422106" y="2339975"/>
              <a:ext cx="3286125" cy="19716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/>
                <a:t>Machine Learning &amp; AI</a:t>
              </a:r>
              <a:endParaRPr lang="en-US" sz="2500" dirty="0"/>
            </a:p>
          </p:txBody>
        </p:sp>
      </p:grp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FE305A47-51BE-F133-7ACA-99B54EBB8786}"/>
              </a:ext>
            </a:extLst>
          </p:cNvPr>
          <p:cNvSpPr txBox="1">
            <a:spLocks/>
          </p:cNvSpPr>
          <p:nvPr/>
        </p:nvSpPr>
        <p:spPr>
          <a:xfrm>
            <a:off x="457200" y="6400800"/>
            <a:ext cx="4159469" cy="1825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latin typeface="Lato Light"/>
              </a:rPr>
              <a:t>2022 Copyright Abacus Health Solutions, LLC</a:t>
            </a:r>
            <a:endParaRPr lang="en-US" dirty="0"/>
          </a:p>
        </p:txBody>
      </p:sp>
      <p:pic>
        <p:nvPicPr>
          <p:cNvPr id="25" name="Picture 24" descr="A picture containing clock&#10;&#10;Description automatically generated">
            <a:extLst>
              <a:ext uri="{FF2B5EF4-FFF2-40B4-BE49-F238E27FC236}">
                <a16:creationId xmlns:a16="http://schemas.microsoft.com/office/drawing/2014/main" id="{11CE3D0D-2037-8DAA-34EA-477C5019E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808" y="5797709"/>
            <a:ext cx="719984" cy="89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95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EFFC2-71C6-8C09-DB9A-D633ADB50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21" y="354615"/>
            <a:ext cx="10515600" cy="870903"/>
          </a:xfrm>
        </p:spPr>
        <p:txBody>
          <a:bodyPr>
            <a:noAutofit/>
          </a:bodyPr>
          <a:lstStyle/>
          <a:p>
            <a:r>
              <a:rPr lang="en-US" sz="4800" dirty="0"/>
              <a:t>Technology and Informatics Roadmap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6282B6-0188-7421-C702-C0C105B5D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527" y="1056290"/>
            <a:ext cx="10078348" cy="5703201"/>
          </a:xfrm>
          <a:prstGeom prst="rect">
            <a:avLst/>
          </a:prstGeom>
        </p:spPr>
      </p:pic>
      <p:pic>
        <p:nvPicPr>
          <p:cNvPr id="7" name="Picture 6" descr="A picture containing clock&#10;&#10;Description automatically generated">
            <a:extLst>
              <a:ext uri="{FF2B5EF4-FFF2-40B4-BE49-F238E27FC236}">
                <a16:creationId xmlns:a16="http://schemas.microsoft.com/office/drawing/2014/main" id="{195C4161-37A6-09D7-F1BD-FEC72D04AE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808" y="5797709"/>
            <a:ext cx="719984" cy="89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527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022D1-A2C8-4FA2-991A-E71FEFE12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1067" y="389468"/>
            <a:ext cx="5723466" cy="646853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dirty="0">
                <a:solidFill>
                  <a:srgbClr val="4AB957"/>
                </a:solidFill>
              </a:rPr>
              <a:t>Utilizing claims data feed from Health Plans and incumbent PBM</a:t>
            </a:r>
            <a:endParaRPr lang="en-US" sz="2400" dirty="0">
              <a:ea typeface="Calibri" panose="020F0502020204030204" pitchFamily="34" charset="0"/>
            </a:endParaRPr>
          </a:p>
          <a:p>
            <a:pPr marL="509588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ea typeface="Calibri" panose="020F0502020204030204" pitchFamily="34" charset="0"/>
            </a:endParaRPr>
          </a:p>
          <a:p>
            <a:pPr marL="509588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ea typeface="Calibri" panose="020F0502020204030204" pitchFamily="34" charset="0"/>
            </a:endParaRPr>
          </a:p>
          <a:p>
            <a:pPr marL="509588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ea typeface="Calibri" panose="020F0502020204030204" pitchFamily="34" charset="0"/>
              </a:rPr>
              <a:t>Processing 200+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TPA and PBM </a:t>
            </a:r>
            <a:r>
              <a:rPr lang="en-US" dirty="0">
                <a:ea typeface="Calibri" panose="020F0502020204030204" pitchFamily="34" charset="0"/>
              </a:rPr>
              <a:t>files each month: Eligibility, Medical, and Rx</a:t>
            </a:r>
          </a:p>
          <a:p>
            <a:pPr marL="509588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ea typeface="Calibri" panose="020F0502020204030204" pitchFamily="34" charset="0"/>
            </a:endParaRPr>
          </a:p>
          <a:p>
            <a:pPr marL="509588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ea typeface="Calibri" panose="020F0502020204030204" pitchFamily="34" charset="0"/>
              </a:rPr>
              <a:t>Data Warehouse contains over 100m medical claim lines and 50m Rx claims for over 1.3m health plan members – 320K currently active</a:t>
            </a:r>
            <a:endParaRPr lang="en-US" sz="1600" dirty="0">
              <a:solidFill>
                <a:srgbClr val="4AB957"/>
              </a:solidFill>
            </a:endParaRPr>
          </a:p>
          <a:p>
            <a:pPr marL="509588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ea typeface="Calibri" panose="020F0502020204030204" pitchFamily="34" charset="0"/>
            </a:endParaRPr>
          </a:p>
          <a:p>
            <a:pPr marL="509588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ea typeface="Calibri" panose="020F0502020204030204" pitchFamily="34" charset="0"/>
              </a:rPr>
              <a:t>Working with foremost thought leaders from Brown University Biomedical AI labs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/>
          </a:p>
        </p:txBody>
      </p:sp>
      <p:pic>
        <p:nvPicPr>
          <p:cNvPr id="5" name="Picture 4" descr="A picture containing electronics, circuit&#10;&#10;Description automatically generated">
            <a:extLst>
              <a:ext uri="{FF2B5EF4-FFF2-40B4-BE49-F238E27FC236}">
                <a16:creationId xmlns:a16="http://schemas.microsoft.com/office/drawing/2014/main" id="{F8914C0C-84E3-4906-88A6-72E1F27E8E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" r="46692"/>
          <a:stretch/>
        </p:blipFill>
        <p:spPr>
          <a:xfrm>
            <a:off x="0" y="0"/>
            <a:ext cx="5328138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3E8E5A-3802-4B99-AF63-B4B26634F266}"/>
              </a:ext>
            </a:extLst>
          </p:cNvPr>
          <p:cNvSpPr/>
          <p:nvPr/>
        </p:nvSpPr>
        <p:spPr>
          <a:xfrm>
            <a:off x="0" y="0"/>
            <a:ext cx="5328138" cy="6857997"/>
          </a:xfrm>
          <a:prstGeom prst="rect">
            <a:avLst/>
          </a:prstGeom>
          <a:solidFill>
            <a:srgbClr val="4AB957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07FB5C-ECAB-478A-8CED-A171CA7E9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63" y="1687271"/>
            <a:ext cx="3786026" cy="348345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Abacus Data Warehouse and ML/Artificial Intelligence (AI) Practice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9CB7D7AF-2426-46F5-9F35-BD17BC983F17}"/>
              </a:ext>
            </a:extLst>
          </p:cNvPr>
          <p:cNvSpPr/>
          <p:nvPr/>
        </p:nvSpPr>
        <p:spPr>
          <a:xfrm rot="16200000" flipH="1">
            <a:off x="4742012" y="541335"/>
            <a:ext cx="927189" cy="6234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F77710B-7B73-16FF-480B-FE84DB8F544C}"/>
              </a:ext>
            </a:extLst>
          </p:cNvPr>
          <p:cNvSpPr txBox="1">
            <a:spLocks/>
          </p:cNvSpPr>
          <p:nvPr/>
        </p:nvSpPr>
        <p:spPr>
          <a:xfrm>
            <a:off x="457200" y="6400800"/>
            <a:ext cx="4159469" cy="1825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  <a:latin typeface="Lato Light"/>
              </a:rPr>
              <a:t>2022 Copyright Abacus Health Solutions, LLC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837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022D1-A2C8-4FA2-991A-E71FEFE12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1067" y="389468"/>
            <a:ext cx="5723466" cy="646853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dirty="0"/>
              <a:t>Outcome Prediction</a:t>
            </a:r>
            <a:r>
              <a:rPr lang="en-US" dirty="0">
                <a:solidFill>
                  <a:srgbClr val="4AB957"/>
                </a:solidFill>
              </a:rPr>
              <a:t> &amp; Stratification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/>
              <a:t>Current Success</a:t>
            </a:r>
            <a:r>
              <a:rPr lang="en-US" sz="1600" dirty="0"/>
              <a:t>: Machine Learning model used to identify future risk to avoid hospitalizations </a:t>
            </a:r>
            <a:r>
              <a:rPr lang="en-US" sz="1600" b="1" dirty="0">
                <a:solidFill>
                  <a:srgbClr val="4AB957"/>
                </a:solidFill>
              </a:rPr>
              <a:t>(72%)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/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Member's risk guides outreach 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strategy, messaging and frequency 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with integration into other 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program service delivery areas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/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Data Normalization and Augmentation 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with evidence-based, externally- 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sourced calculated features and 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classifiers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/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AI Model Creation using Binary Search Decision Tree and Neural Network approaches (Scikit-learn, </a:t>
            </a:r>
            <a:r>
              <a:rPr lang="en-US" sz="1600" dirty="0" err="1"/>
              <a:t>Jupyter</a:t>
            </a:r>
            <a:r>
              <a:rPr lang="en-US" sz="1600" dirty="0"/>
              <a:t> Notebook) using evolutionary algorithm hyper-parameter tuning &amp; oversampling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/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Build out of ML Operational Pipeline:</a:t>
            </a:r>
          </a:p>
          <a:p>
            <a:pPr marL="457200" lvl="1"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Ongoing process cycle</a:t>
            </a:r>
          </a:p>
          <a:p>
            <a:pPr marL="457200" lvl="1"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Data export and augmentation</a:t>
            </a:r>
          </a:p>
          <a:p>
            <a:pPr marL="457200" lvl="1"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ML Model output</a:t>
            </a:r>
          </a:p>
          <a:p>
            <a:pPr marL="457200" lvl="1"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Import AI predictions to DW</a:t>
            </a:r>
          </a:p>
          <a:p>
            <a:pPr marL="457200" lvl="1"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Model refinement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000" dirty="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/>
          </a:p>
        </p:txBody>
      </p:sp>
      <p:pic>
        <p:nvPicPr>
          <p:cNvPr id="5" name="Picture 4" descr="A picture containing electronics, circuit&#10;&#10;Description automatically generated">
            <a:extLst>
              <a:ext uri="{FF2B5EF4-FFF2-40B4-BE49-F238E27FC236}">
                <a16:creationId xmlns:a16="http://schemas.microsoft.com/office/drawing/2014/main" id="{F8914C0C-84E3-4906-88A6-72E1F27E8E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" r="46692"/>
          <a:stretch/>
        </p:blipFill>
        <p:spPr>
          <a:xfrm>
            <a:off x="0" y="0"/>
            <a:ext cx="5328138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3E8E5A-3802-4B99-AF63-B4B26634F266}"/>
              </a:ext>
            </a:extLst>
          </p:cNvPr>
          <p:cNvSpPr/>
          <p:nvPr/>
        </p:nvSpPr>
        <p:spPr>
          <a:xfrm>
            <a:off x="0" y="0"/>
            <a:ext cx="5328138" cy="6857997"/>
          </a:xfrm>
          <a:prstGeom prst="rect">
            <a:avLst/>
          </a:prstGeom>
          <a:solidFill>
            <a:srgbClr val="4AB957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07FB5C-ECAB-478A-8CED-A171CA7E9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63" y="1687272"/>
            <a:ext cx="3786026" cy="3572886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Abacus Machine Learning (ML)/Artificial Intelligence (AI) Practice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9CB7D7AF-2426-46F5-9F35-BD17BC983F17}"/>
              </a:ext>
            </a:extLst>
          </p:cNvPr>
          <p:cNvSpPr/>
          <p:nvPr/>
        </p:nvSpPr>
        <p:spPr>
          <a:xfrm rot="16200000" flipH="1">
            <a:off x="4742012" y="384579"/>
            <a:ext cx="927189" cy="6234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F77710B-7B73-16FF-480B-FE84DB8F544C}"/>
              </a:ext>
            </a:extLst>
          </p:cNvPr>
          <p:cNvSpPr txBox="1">
            <a:spLocks/>
          </p:cNvSpPr>
          <p:nvPr/>
        </p:nvSpPr>
        <p:spPr>
          <a:xfrm>
            <a:off x="457200" y="6400800"/>
            <a:ext cx="4159469" cy="1825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  <a:latin typeface="Lato Light"/>
              </a:rPr>
              <a:t>2022 Copyright Abacus Health Solutions, LLC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3D2A99A6-F301-4776-80E7-1345A42B4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952" y="1316657"/>
            <a:ext cx="2648951" cy="267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29CA29-1D11-A0CC-9FAC-3126FABF3F99}"/>
              </a:ext>
            </a:extLst>
          </p:cNvPr>
          <p:cNvSpPr txBox="1"/>
          <p:nvPr/>
        </p:nvSpPr>
        <p:spPr>
          <a:xfrm>
            <a:off x="8855243" y="5083537"/>
            <a:ext cx="2133600" cy="1384995"/>
          </a:xfrm>
          <a:prstGeom prst="rect">
            <a:avLst/>
          </a:prstGeom>
          <a:noFill/>
          <a:ln w="28575">
            <a:solidFill>
              <a:srgbClr val="4AB957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AB957"/>
                </a:solidFill>
              </a:rPr>
              <a:t>Predictions in Progress: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Program Success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Program Participation</a:t>
            </a:r>
          </a:p>
        </p:txBody>
      </p:sp>
    </p:spTree>
    <p:extLst>
      <p:ext uri="{BB962C8B-B14F-4D97-AF65-F5344CB8AC3E}">
        <p14:creationId xmlns:p14="http://schemas.microsoft.com/office/powerpoint/2010/main" val="2030812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CCE2F-19C6-F79C-1FA9-DE8454C3B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AI/ML Process Overview</a:t>
            </a:r>
          </a:p>
        </p:txBody>
      </p:sp>
      <p:pic>
        <p:nvPicPr>
          <p:cNvPr id="1026" name="Picture 2" descr="Data Preprocessing in Python. At the heart of Machine Learning is to… | by  Afroz Chakure | DataDrivenInvestor">
            <a:extLst>
              <a:ext uri="{FF2B5EF4-FFF2-40B4-BE49-F238E27FC236}">
                <a16:creationId xmlns:a16="http://schemas.microsoft.com/office/drawing/2014/main" id="{3D75F8AC-B7C7-BD77-EFFD-B45C45990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1" y="1123764"/>
            <a:ext cx="10789920" cy="552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7BAFAF-46CF-666C-C352-256923F89D24}"/>
              </a:ext>
            </a:extLst>
          </p:cNvPr>
          <p:cNvSpPr txBox="1"/>
          <p:nvPr/>
        </p:nvSpPr>
        <p:spPr>
          <a:xfrm>
            <a:off x="-29046" y="6653598"/>
            <a:ext cx="96038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Source: https://medium.datadriveninvestor.com/data-preprocessing-3cd01eefd438</a:t>
            </a:r>
          </a:p>
        </p:txBody>
      </p:sp>
    </p:spTree>
    <p:extLst>
      <p:ext uri="{BB962C8B-B14F-4D97-AF65-F5344CB8AC3E}">
        <p14:creationId xmlns:p14="http://schemas.microsoft.com/office/powerpoint/2010/main" val="4027426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E2653580-CA08-601F-FA97-EBA0779CE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77" y="223390"/>
            <a:ext cx="10002646" cy="641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1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2AB8585E-32E1-1D66-77C7-9E9FA1D02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554" y="231213"/>
            <a:ext cx="8412480" cy="639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9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8148531-313D-8C12-9C1F-CE9412735A2A}"/>
              </a:ext>
            </a:extLst>
          </p:cNvPr>
          <p:cNvSpPr/>
          <p:nvPr/>
        </p:nvSpPr>
        <p:spPr>
          <a:xfrm>
            <a:off x="4194038" y="201169"/>
            <a:ext cx="7792329" cy="596082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608505-9D20-E3F2-2F42-7FBC906505EB}"/>
              </a:ext>
            </a:extLst>
          </p:cNvPr>
          <p:cNvSpPr/>
          <p:nvPr/>
        </p:nvSpPr>
        <p:spPr>
          <a:xfrm>
            <a:off x="205633" y="201169"/>
            <a:ext cx="3817727" cy="3639312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154389D-9A33-C142-1DF3-B80210B2F606}"/>
              </a:ext>
            </a:extLst>
          </p:cNvPr>
          <p:cNvSpPr txBox="1">
            <a:spLocks/>
          </p:cNvSpPr>
          <p:nvPr/>
        </p:nvSpPr>
        <p:spPr>
          <a:xfrm>
            <a:off x="4379709" y="686862"/>
            <a:ext cx="7037591" cy="547512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About Me</a:t>
            </a:r>
          </a:p>
          <a:p>
            <a:r>
              <a:rPr lang="en-US" sz="2600" dirty="0"/>
              <a:t>Stonehill Education Foundation</a:t>
            </a:r>
          </a:p>
          <a:p>
            <a:r>
              <a:rPr lang="en-US" sz="2600" dirty="0"/>
              <a:t>Practical Advice for Technologists</a:t>
            </a:r>
          </a:p>
          <a:p>
            <a:r>
              <a:rPr lang="en-US" sz="2600" dirty="0"/>
              <a:t>Resume Success (i.e., How to get hired fast)</a:t>
            </a:r>
          </a:p>
          <a:p>
            <a:r>
              <a:rPr lang="en-US" sz="2600" dirty="0"/>
              <a:t>Internships</a:t>
            </a:r>
          </a:p>
          <a:p>
            <a:r>
              <a:rPr lang="en-US" sz="2600" dirty="0"/>
              <a:t>Enterprise Technology Stack at Abacus</a:t>
            </a:r>
          </a:p>
          <a:p>
            <a:r>
              <a:rPr lang="en-US" sz="2600" dirty="0"/>
              <a:t>Machine Learning/AI in practice</a:t>
            </a:r>
          </a:p>
          <a:p>
            <a:r>
              <a:rPr lang="en-US" sz="2600" dirty="0"/>
              <a:t>Questions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944110E-E9B9-2CFC-32A3-7C684B0465DB}"/>
              </a:ext>
            </a:extLst>
          </p:cNvPr>
          <p:cNvSpPr txBox="1">
            <a:spLocks/>
          </p:cNvSpPr>
          <p:nvPr/>
        </p:nvSpPr>
        <p:spPr>
          <a:xfrm>
            <a:off x="777240" y="201170"/>
            <a:ext cx="2845191" cy="363931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4AB957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300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01819C-E7CA-ACC9-9FBB-0C61836CE894}"/>
              </a:ext>
            </a:extLst>
          </p:cNvPr>
          <p:cNvSpPr/>
          <p:nvPr/>
        </p:nvSpPr>
        <p:spPr>
          <a:xfrm>
            <a:off x="205632" y="3969098"/>
            <a:ext cx="3817728" cy="2192893"/>
          </a:xfrm>
          <a:prstGeom prst="rect">
            <a:avLst/>
          </a:prstGeom>
          <a:solidFill>
            <a:srgbClr val="4AB9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3F767D29-5991-E794-4CB0-3B93FA09C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808" y="5797709"/>
            <a:ext cx="719984" cy="89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9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2E7134B-C884-62DD-DCB0-5D8A85C7B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7" y="464437"/>
            <a:ext cx="9601200" cy="59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279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482EE55-C34A-8D59-3F8C-746933016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039" y="0"/>
            <a:ext cx="7239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73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A9FCE3D-1E4C-FC92-08D5-1F7E2A515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3" y="0"/>
            <a:ext cx="70648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62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8CBCA2B-FCA9-F619-066D-8AB3EB31F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299" y="0"/>
            <a:ext cx="6237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068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2A40C9AE-18D9-ACDB-C631-F2922681A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590" y="385538"/>
            <a:ext cx="8869680" cy="647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988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7E793F83-266D-FA42-1AB9-1D29D36F4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152" y="28100"/>
            <a:ext cx="8211696" cy="680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147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9EC3052-B40A-C4CB-3CB6-BA04D2C11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491" y="0"/>
            <a:ext cx="6483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439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708995B1-18DC-65A2-0640-800F3C8F3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075" y="568184"/>
            <a:ext cx="6858000" cy="59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883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C0D619C9-433E-348B-578E-DD93670FD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349" y="0"/>
            <a:ext cx="6858000" cy="684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954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80E601-3A00-9350-2B6B-5C306DBD3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719" y="0"/>
            <a:ext cx="7154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66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EBC8514-1302-4D79-9FE8-9D296F3CDC64}"/>
              </a:ext>
            </a:extLst>
          </p:cNvPr>
          <p:cNvSpPr/>
          <p:nvPr/>
        </p:nvSpPr>
        <p:spPr>
          <a:xfrm>
            <a:off x="0" y="0"/>
            <a:ext cx="4773168" cy="6858000"/>
          </a:xfrm>
          <a:prstGeom prst="rect">
            <a:avLst/>
          </a:prstGeom>
          <a:solidFill>
            <a:srgbClr val="4AB9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6E88A6A-D905-4F91-AF17-F7A9E7068082}"/>
              </a:ext>
            </a:extLst>
          </p:cNvPr>
          <p:cNvSpPr txBox="1">
            <a:spLocks/>
          </p:cNvSpPr>
          <p:nvPr/>
        </p:nvSpPr>
        <p:spPr>
          <a:xfrm>
            <a:off x="838200" y="2230985"/>
            <a:ext cx="3477768" cy="239603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4AB957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About 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9FF1A9-C847-482D-80A7-0EC7F7469237}"/>
              </a:ext>
            </a:extLst>
          </p:cNvPr>
          <p:cNvSpPr txBox="1"/>
          <p:nvPr/>
        </p:nvSpPr>
        <p:spPr>
          <a:xfrm>
            <a:off x="5230368" y="612498"/>
            <a:ext cx="637493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Stonehill Computer Science Degree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Bryant University – MBA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Internships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First Job: Defense Contractor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Second Job: Marketing Services Firm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Third Job: Abacus Health Solutions</a:t>
            </a:r>
          </a:p>
          <a:p>
            <a:pPr marL="10287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Technical Team Leader</a:t>
            </a:r>
          </a:p>
          <a:p>
            <a:pPr marL="10287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IT Director</a:t>
            </a:r>
          </a:p>
          <a:p>
            <a:pPr marL="10287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IT/Operations Director</a:t>
            </a:r>
          </a:p>
          <a:p>
            <a:pPr marL="10287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CTO/CIO</a:t>
            </a:r>
          </a:p>
          <a:p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EC82B47-0947-2636-FAB5-B2CFB54E8E3D}"/>
              </a:ext>
            </a:extLst>
          </p:cNvPr>
          <p:cNvSpPr txBox="1">
            <a:spLocks/>
          </p:cNvSpPr>
          <p:nvPr/>
        </p:nvSpPr>
        <p:spPr>
          <a:xfrm>
            <a:off x="457200" y="6400800"/>
            <a:ext cx="4159469" cy="1825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  <a:latin typeface="Lato Light"/>
              </a:rPr>
              <a:t>2022 Copyright Abacus Health Solutions, LLC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6184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BAED1B-ED02-4C26-AC52-5C327C7CDD39}"/>
              </a:ext>
            </a:extLst>
          </p:cNvPr>
          <p:cNvSpPr/>
          <p:nvPr/>
        </p:nvSpPr>
        <p:spPr>
          <a:xfrm>
            <a:off x="7277102" y="0"/>
            <a:ext cx="49148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3BD017A-1299-4C90-9A5C-2C083AC4E2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8823"/>
          <a:stretch/>
        </p:blipFill>
        <p:spPr>
          <a:xfrm>
            <a:off x="7056372" y="216690"/>
            <a:ext cx="5135628" cy="16954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7797AB-04A6-491F-9D8F-AC707265D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365760"/>
            <a:ext cx="6380791" cy="870903"/>
          </a:xfrm>
        </p:spPr>
        <p:txBody>
          <a:bodyPr>
            <a:normAutofit/>
          </a:bodyPr>
          <a:lstStyle/>
          <a:p>
            <a:r>
              <a:rPr lang="en-US" sz="5400" dirty="0"/>
              <a:t>What now…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D9B37-DFBF-4ADC-94B0-B7FEB1FD1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562" y="1783830"/>
            <a:ext cx="6463384" cy="4348046"/>
          </a:xfrm>
        </p:spPr>
        <p:txBody>
          <a:bodyPr>
            <a:noAutofit/>
          </a:bodyPr>
          <a:lstStyle/>
          <a:p>
            <a:pPr marL="742950" indent="-7429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4000" dirty="0"/>
              <a:t>Plan for an internship</a:t>
            </a:r>
          </a:p>
          <a:p>
            <a:pPr marL="742950" indent="-7429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4000" dirty="0"/>
              <a:t>Start a technology project on your own or with friends</a:t>
            </a:r>
          </a:p>
          <a:p>
            <a:pPr marL="742950" indent="-7429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4000" dirty="0"/>
              <a:t>Learn basic networking</a:t>
            </a:r>
          </a:p>
          <a:p>
            <a:pPr marL="742950" indent="-7429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4000" dirty="0"/>
              <a:t>Group Study</a:t>
            </a:r>
          </a:p>
          <a:p>
            <a:pPr marL="742950" indent="-7429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endParaRPr lang="en-US" sz="4000" dirty="0"/>
          </a:p>
          <a:p>
            <a:pPr marL="742950" indent="-7429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endParaRPr lang="en-US" sz="4000" dirty="0"/>
          </a:p>
          <a:p>
            <a:pPr marL="742950" indent="-7429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705A1B-2053-4805-8DD6-BD18E9C39EE6}"/>
              </a:ext>
            </a:extLst>
          </p:cNvPr>
          <p:cNvSpPr txBox="1"/>
          <p:nvPr/>
        </p:nvSpPr>
        <p:spPr>
          <a:xfrm>
            <a:off x="7647403" y="1912141"/>
            <a:ext cx="4144066" cy="432244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Stay Active and Use Any Available Resource</a:t>
            </a:r>
          </a:p>
          <a:p>
            <a:pPr marL="0" lvl="1"/>
            <a:endParaRPr lang="en-US" b="1" dirty="0">
              <a:solidFill>
                <a:schemeClr val="bg1"/>
              </a:solidFill>
            </a:endParaRPr>
          </a:p>
          <a:p>
            <a:pPr marL="400050" lvl="1"/>
            <a:r>
              <a:rPr lang="en-US" sz="3600" b="1" dirty="0">
                <a:solidFill>
                  <a:schemeClr val="bg1"/>
                </a:solidFill>
              </a:rPr>
              <a:t>Student Rates</a:t>
            </a:r>
          </a:p>
          <a:p>
            <a:pPr marL="400050" lvl="1"/>
            <a:r>
              <a:rPr lang="en-US" sz="2400" dirty="0">
                <a:solidFill>
                  <a:schemeClr val="bg1"/>
                </a:solidFill>
              </a:rPr>
              <a:t>Conferences, Cloud Computing, Dev platforms</a:t>
            </a:r>
          </a:p>
        </p:txBody>
      </p:sp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21FEB54F-A701-4FDF-ADC4-8C8136F793D9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808" y="5797709"/>
            <a:ext cx="719984" cy="89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450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B10DFC-A59D-13F0-1ED5-23C12FDC9E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8" b="78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BBC9BE7-1669-80D0-7C1B-7B7161C91F02}"/>
              </a:ext>
            </a:extLst>
          </p:cNvPr>
          <p:cNvGrpSpPr/>
          <p:nvPr/>
        </p:nvGrpSpPr>
        <p:grpSpPr>
          <a:xfrm>
            <a:off x="1175657" y="2715245"/>
            <a:ext cx="9840686" cy="2834639"/>
            <a:chOff x="1254034" y="2468723"/>
            <a:chExt cx="9840686" cy="283463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C6DF3F0-B7D3-C109-21A7-27CF2C03BC37}"/>
                </a:ext>
              </a:extLst>
            </p:cNvPr>
            <p:cNvSpPr/>
            <p:nvPr/>
          </p:nvSpPr>
          <p:spPr>
            <a:xfrm>
              <a:off x="1254034" y="2468723"/>
              <a:ext cx="4624252" cy="2834639"/>
            </a:xfrm>
            <a:prstGeom prst="rect">
              <a:avLst/>
            </a:prstGeom>
            <a:solidFill>
              <a:srgbClr val="4AB9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600" dirty="0"/>
                <a:t>Questions?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6F54AF9-813A-7F63-5782-175BC89BBE59}"/>
                </a:ext>
              </a:extLst>
            </p:cNvPr>
            <p:cNvSpPr/>
            <p:nvPr/>
          </p:nvSpPr>
          <p:spPr>
            <a:xfrm>
              <a:off x="6470468" y="2468723"/>
              <a:ext cx="4624252" cy="2834639"/>
            </a:xfrm>
            <a:prstGeom prst="rect">
              <a:avLst/>
            </a:prstGeom>
            <a:solidFill>
              <a:srgbClr val="4AB9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600" dirty="0"/>
                <a:t>Internships</a:t>
              </a:r>
            </a:p>
          </p:txBody>
        </p:sp>
      </p:grp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7F5418D-060A-5CA7-174D-88B4AB21D579}"/>
              </a:ext>
            </a:extLst>
          </p:cNvPr>
          <p:cNvSpPr txBox="1">
            <a:spLocks/>
          </p:cNvSpPr>
          <p:nvPr/>
        </p:nvSpPr>
        <p:spPr>
          <a:xfrm>
            <a:off x="457200" y="6400800"/>
            <a:ext cx="4159469" cy="1825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  <a:latin typeface="Lato Light"/>
              </a:rPr>
              <a:t>2022 Copyright Abacus Health Solutions, LLC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3C0B0B-E8BE-52D0-8B1B-7E000DAD8880}"/>
              </a:ext>
            </a:extLst>
          </p:cNvPr>
          <p:cNvSpPr/>
          <p:nvPr/>
        </p:nvSpPr>
        <p:spPr>
          <a:xfrm>
            <a:off x="0" y="0"/>
            <a:ext cx="12192000" cy="140713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859469-AD51-AF39-6C22-61470DFF568A}"/>
              </a:ext>
            </a:extLst>
          </p:cNvPr>
          <p:cNvSpPr txBox="1">
            <a:spLocks/>
          </p:cNvSpPr>
          <p:nvPr/>
        </p:nvSpPr>
        <p:spPr>
          <a:xfrm>
            <a:off x="478208" y="365125"/>
            <a:ext cx="10875592" cy="8709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4AB957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5600" dirty="0">
                <a:solidFill>
                  <a:schemeClr val="bg1"/>
                </a:solidFill>
              </a:rPr>
              <a:t>Next Steps</a:t>
            </a:r>
          </a:p>
        </p:txBody>
      </p:sp>
      <p:pic>
        <p:nvPicPr>
          <p:cNvPr id="10" name="Picture 9" descr="A picture containing clock&#10;&#10;Description automatically generated">
            <a:extLst>
              <a:ext uri="{FF2B5EF4-FFF2-40B4-BE49-F238E27FC236}">
                <a16:creationId xmlns:a16="http://schemas.microsoft.com/office/drawing/2014/main" id="{2A42F3DF-1EA4-B7E1-7790-3EF9FADE794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808" y="5797709"/>
            <a:ext cx="719984" cy="89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81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B4106DB-F769-4AFD-8D52-09F1CA3FD5C9}"/>
              </a:ext>
            </a:extLst>
          </p:cNvPr>
          <p:cNvGrpSpPr/>
          <p:nvPr/>
        </p:nvGrpSpPr>
        <p:grpSpPr>
          <a:xfrm>
            <a:off x="6162802" y="590460"/>
            <a:ext cx="4967563" cy="1129049"/>
            <a:chOff x="6767236" y="755234"/>
            <a:chExt cx="4967563" cy="119633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F987833-567E-4041-9E70-FFC417BC8601}"/>
                </a:ext>
              </a:extLst>
            </p:cNvPr>
            <p:cNvGrpSpPr/>
            <p:nvPr/>
          </p:nvGrpSpPr>
          <p:grpSpPr>
            <a:xfrm>
              <a:off x="6767236" y="755234"/>
              <a:ext cx="801624" cy="801624"/>
              <a:chOff x="8267700" y="1924050"/>
              <a:chExt cx="1066800" cy="106680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0D2D0AE-304F-420C-A620-88F5AE80DE94}"/>
                  </a:ext>
                </a:extLst>
              </p:cNvPr>
              <p:cNvSpPr/>
              <p:nvPr/>
            </p:nvSpPr>
            <p:spPr>
              <a:xfrm>
                <a:off x="8267700" y="1924050"/>
                <a:ext cx="1066800" cy="1066800"/>
              </a:xfrm>
              <a:prstGeom prst="ellipse">
                <a:avLst/>
              </a:prstGeom>
              <a:solidFill>
                <a:srgbClr val="4AB9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pic>
            <p:nvPicPr>
              <p:cNvPr id="11" name="Picture 10" descr="A picture containing clipart&#10;&#10;Description automatically generated">
                <a:extLst>
                  <a:ext uri="{FF2B5EF4-FFF2-40B4-BE49-F238E27FC236}">
                    <a16:creationId xmlns:a16="http://schemas.microsoft.com/office/drawing/2014/main" id="{9B3D9BCF-C9DC-4EBB-9F3D-15A6C428E9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2489" y="2128839"/>
                <a:ext cx="657225" cy="657225"/>
              </a:xfrm>
              <a:prstGeom prst="rect">
                <a:avLst/>
              </a:prstGeom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36A0E5A-F11D-47C8-98AB-B504B6359CFF}"/>
                </a:ext>
              </a:extLst>
            </p:cNvPr>
            <p:cNvSpPr txBox="1"/>
            <p:nvPr/>
          </p:nvSpPr>
          <p:spPr>
            <a:xfrm>
              <a:off x="7776884" y="810154"/>
              <a:ext cx="3957915" cy="1141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Small Classes / Accessible Professors</a:t>
              </a:r>
              <a:endParaRPr lang="en-US" sz="240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47A510F-5281-4FC1-9444-0D30C3E34572}"/>
              </a:ext>
            </a:extLst>
          </p:cNvPr>
          <p:cNvGrpSpPr/>
          <p:nvPr/>
        </p:nvGrpSpPr>
        <p:grpSpPr>
          <a:xfrm>
            <a:off x="6162802" y="2104454"/>
            <a:ext cx="4967563" cy="770400"/>
            <a:chOff x="6767236" y="2706077"/>
            <a:chExt cx="4967563" cy="81631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F93E79A-86DB-422A-A048-28E0B64F9410}"/>
                </a:ext>
              </a:extLst>
            </p:cNvPr>
            <p:cNvGrpSpPr/>
            <p:nvPr/>
          </p:nvGrpSpPr>
          <p:grpSpPr>
            <a:xfrm>
              <a:off x="6767236" y="2720763"/>
              <a:ext cx="801624" cy="801624"/>
              <a:chOff x="8267700" y="1924050"/>
              <a:chExt cx="1066800" cy="1066800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95C8D382-69DC-439C-B7A2-03A9FFE4DC67}"/>
                  </a:ext>
                </a:extLst>
              </p:cNvPr>
              <p:cNvSpPr/>
              <p:nvPr/>
            </p:nvSpPr>
            <p:spPr>
              <a:xfrm>
                <a:off x="8267700" y="1924050"/>
                <a:ext cx="1066800" cy="1066800"/>
              </a:xfrm>
              <a:prstGeom prst="ellipse">
                <a:avLst/>
              </a:prstGeom>
              <a:solidFill>
                <a:srgbClr val="4AB9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pic>
            <p:nvPicPr>
              <p:cNvPr id="16" name="Picture 15" descr="A picture containing clipart&#10;&#10;Description automatically generated">
                <a:extLst>
                  <a:ext uri="{FF2B5EF4-FFF2-40B4-BE49-F238E27FC236}">
                    <a16:creationId xmlns:a16="http://schemas.microsoft.com/office/drawing/2014/main" id="{641BFDBA-927A-4CAE-B305-0F6D26882A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2488" y="2128838"/>
                <a:ext cx="657225" cy="657225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6FDBD48-A9D8-4BCB-8635-991AC94D5889}"/>
                </a:ext>
              </a:extLst>
            </p:cNvPr>
            <p:cNvSpPr txBox="1"/>
            <p:nvPr/>
          </p:nvSpPr>
          <p:spPr>
            <a:xfrm>
              <a:off x="7776884" y="2706077"/>
              <a:ext cx="3957915" cy="619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Solid Education</a:t>
              </a:r>
              <a:endParaRPr lang="en-US" sz="24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B6B17AE-7A0F-42CF-AA7E-9AD548D73090}"/>
              </a:ext>
            </a:extLst>
          </p:cNvPr>
          <p:cNvGrpSpPr/>
          <p:nvPr/>
        </p:nvGrpSpPr>
        <p:grpSpPr>
          <a:xfrm>
            <a:off x="6162803" y="3441207"/>
            <a:ext cx="5749140" cy="1077218"/>
            <a:chOff x="6442859" y="4758338"/>
            <a:chExt cx="5749140" cy="114141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C35AB82-F247-47B8-BC92-D6BBE19C98C2}"/>
                </a:ext>
              </a:extLst>
            </p:cNvPr>
            <p:cNvGrpSpPr/>
            <p:nvPr/>
          </p:nvGrpSpPr>
          <p:grpSpPr>
            <a:xfrm>
              <a:off x="6442859" y="4891219"/>
              <a:ext cx="801624" cy="801624"/>
              <a:chOff x="6767236" y="4524847"/>
              <a:chExt cx="801624" cy="801624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B077818C-6EAE-4933-BEFF-D29FD7FF064F}"/>
                  </a:ext>
                </a:extLst>
              </p:cNvPr>
              <p:cNvSpPr/>
              <p:nvPr/>
            </p:nvSpPr>
            <p:spPr>
              <a:xfrm>
                <a:off x="6767236" y="4524847"/>
                <a:ext cx="801624" cy="801624"/>
              </a:xfrm>
              <a:prstGeom prst="ellipse">
                <a:avLst/>
              </a:prstGeom>
              <a:solidFill>
                <a:srgbClr val="4AB9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pic>
            <p:nvPicPr>
              <p:cNvPr id="19" name="Picture 18" descr="A picture containing clipart&#10;&#10;Description automatically generated">
                <a:extLst>
                  <a:ext uri="{FF2B5EF4-FFF2-40B4-BE49-F238E27FC236}">
                    <a16:creationId xmlns:a16="http://schemas.microsoft.com/office/drawing/2014/main" id="{9A3D8881-C084-4D10-AD7A-536DC00D0D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21120" y="4678731"/>
                <a:ext cx="493858" cy="493858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E8216A0-14CA-474E-8203-3F768E5CDDDB}"/>
                </a:ext>
              </a:extLst>
            </p:cNvPr>
            <p:cNvSpPr txBox="1"/>
            <p:nvPr/>
          </p:nvSpPr>
          <p:spPr>
            <a:xfrm>
              <a:off x="7452506" y="4758338"/>
              <a:ext cx="4739493" cy="1141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>
                <a:spcAft>
                  <a:spcPts val="1800"/>
                </a:spcAft>
                <a:buNone/>
              </a:pPr>
              <a:r>
                <a:rPr lang="en-US" sz="3200" dirty="0">
                  <a:solidFill>
                    <a:schemeClr val="bg1">
                      <a:lumMod val="50000"/>
                    </a:schemeClr>
                  </a:solidFill>
                </a:rPr>
                <a:t>Team Effort and Group Work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FE66B668-E6E4-7196-36CF-896DB59AF9D4}"/>
              </a:ext>
            </a:extLst>
          </p:cNvPr>
          <p:cNvSpPr/>
          <p:nvPr/>
        </p:nvSpPr>
        <p:spPr>
          <a:xfrm>
            <a:off x="205633" y="201169"/>
            <a:ext cx="5335632" cy="2528456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C675972-862C-67D7-D8B5-35FF60E74562}"/>
              </a:ext>
            </a:extLst>
          </p:cNvPr>
          <p:cNvSpPr/>
          <p:nvPr/>
        </p:nvSpPr>
        <p:spPr>
          <a:xfrm>
            <a:off x="205631" y="2874854"/>
            <a:ext cx="5335633" cy="3287138"/>
          </a:xfrm>
          <a:prstGeom prst="rect">
            <a:avLst/>
          </a:prstGeom>
          <a:solidFill>
            <a:srgbClr val="4AB9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363F21F-20E8-4D26-BB72-E84D8F81D389}"/>
              </a:ext>
            </a:extLst>
          </p:cNvPr>
          <p:cNvSpPr txBox="1">
            <a:spLocks/>
          </p:cNvSpPr>
          <p:nvPr/>
        </p:nvSpPr>
        <p:spPr>
          <a:xfrm>
            <a:off x="526625" y="201170"/>
            <a:ext cx="4776895" cy="2458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4AB957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</a:rPr>
              <a:t>Stonehill Advantages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EEAF60A-5E0C-3D82-777B-C2BF52C2EB53}"/>
              </a:ext>
            </a:extLst>
          </p:cNvPr>
          <p:cNvGrpSpPr/>
          <p:nvPr/>
        </p:nvGrpSpPr>
        <p:grpSpPr>
          <a:xfrm>
            <a:off x="6162802" y="4768683"/>
            <a:ext cx="5823565" cy="1077218"/>
            <a:chOff x="6162802" y="4860123"/>
            <a:chExt cx="5823565" cy="107721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3F71EF2-DF45-FFEE-771C-0AB8B6F5969F}"/>
                </a:ext>
              </a:extLst>
            </p:cNvPr>
            <p:cNvSpPr txBox="1"/>
            <p:nvPr/>
          </p:nvSpPr>
          <p:spPr>
            <a:xfrm>
              <a:off x="7246874" y="4860123"/>
              <a:ext cx="473949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>
                <a:spcAft>
                  <a:spcPts val="1800"/>
                </a:spcAft>
                <a:buNone/>
              </a:pPr>
              <a:r>
                <a:rPr lang="en-US" sz="3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Relationships &amp; Alumni Network</a:t>
              </a:r>
              <a:endParaRPr lang="en-US" sz="3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E598775-47F6-BEAD-E224-E501F157C84E}"/>
                </a:ext>
              </a:extLst>
            </p:cNvPr>
            <p:cNvSpPr/>
            <p:nvPr/>
          </p:nvSpPr>
          <p:spPr>
            <a:xfrm>
              <a:off x="6162802" y="4993158"/>
              <a:ext cx="801624" cy="756540"/>
            </a:xfrm>
            <a:prstGeom prst="ellipse">
              <a:avLst/>
            </a:prstGeom>
            <a:solidFill>
              <a:srgbClr val="4AB9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6" name="Picture 25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1B4E846C-6CEC-D03C-2909-9C4912764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686" y="5138387"/>
              <a:ext cx="493858" cy="466083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B405909-EEEB-4130-F764-0E5AA057FE91}"/>
              </a:ext>
            </a:extLst>
          </p:cNvPr>
          <p:cNvSpPr txBox="1"/>
          <p:nvPr/>
        </p:nvSpPr>
        <p:spPr>
          <a:xfrm>
            <a:off x="472975" y="3456594"/>
            <a:ext cx="50840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These are the building blocks for your career</a:t>
            </a:r>
            <a:endParaRPr lang="en-US" sz="4400" dirty="0">
              <a:solidFill>
                <a:schemeClr val="bg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223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ACDF97-2676-188F-3A2E-BD4B82D6B2DA}"/>
              </a:ext>
            </a:extLst>
          </p:cNvPr>
          <p:cNvSpPr/>
          <p:nvPr/>
        </p:nvSpPr>
        <p:spPr>
          <a:xfrm>
            <a:off x="-2720" y="2450371"/>
            <a:ext cx="12194720" cy="440762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497EE8-2126-51CC-5D50-D4F72ECC8577}"/>
              </a:ext>
            </a:extLst>
          </p:cNvPr>
          <p:cNvSpPr/>
          <p:nvPr/>
        </p:nvSpPr>
        <p:spPr>
          <a:xfrm>
            <a:off x="0" y="0"/>
            <a:ext cx="12192000" cy="140713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B9253D-7218-6CC8-DE4B-3A808CA1B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Practical Advice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1AB98-E7E9-6F77-E0A2-50D7C78FB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488" y="1567150"/>
            <a:ext cx="10515600" cy="1054735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Do these now and all through your career. This list is not exhaustive but is based on my experience and what I’ve seen from others.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17BF5B-0F5C-FAD2-EFF3-C7E9C8D84859}"/>
              </a:ext>
            </a:extLst>
          </p:cNvPr>
          <p:cNvSpPr txBox="1"/>
          <p:nvPr/>
        </p:nvSpPr>
        <p:spPr>
          <a:xfrm>
            <a:off x="475488" y="2450371"/>
            <a:ext cx="4927093" cy="3760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cap="all" spc="100" dirty="0">
                <a:solidFill>
                  <a:srgbClr val="4AB957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ACTIONS</a:t>
            </a:r>
            <a:endParaRPr lang="en-US" sz="1100" dirty="0">
              <a:solidFill>
                <a:srgbClr val="4AB95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2763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Deep Dive: Become an expert in something</a:t>
            </a:r>
          </a:p>
          <a:p>
            <a:pPr marL="512763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But also be well-rounded</a:t>
            </a:r>
          </a:p>
          <a:p>
            <a:pPr marL="512763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Take on a passion project</a:t>
            </a:r>
          </a:p>
          <a:p>
            <a:pPr marL="512763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Lean-in on projects</a:t>
            </a:r>
          </a:p>
          <a:p>
            <a:pPr marL="512763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Find Mentor(s)</a:t>
            </a:r>
          </a:p>
          <a:p>
            <a:pPr marL="512763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Internship(s)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6E1C09-587F-BD46-EC42-743ECC64805A}"/>
              </a:ext>
            </a:extLst>
          </p:cNvPr>
          <p:cNvSpPr txBox="1"/>
          <p:nvPr/>
        </p:nvSpPr>
        <p:spPr>
          <a:xfrm>
            <a:off x="6648051" y="2450371"/>
            <a:ext cx="4343037" cy="4123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800" cap="all" spc="100" dirty="0">
                <a:solidFill>
                  <a:srgbClr val="4AB957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Tools &amp; Approach</a:t>
            </a:r>
          </a:p>
          <a:p>
            <a:pPr marL="285750" indent="-285750">
              <a:lnSpc>
                <a:spcPct val="107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Design Patterns</a:t>
            </a:r>
          </a:p>
          <a:p>
            <a:pPr marL="285750" indent="-285750">
              <a:lnSpc>
                <a:spcPct val="107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Write Clean Code</a:t>
            </a:r>
          </a:p>
          <a:p>
            <a:pPr marL="285750" indent="-285750">
              <a:lnSpc>
                <a:spcPct val="107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Software Testing</a:t>
            </a:r>
          </a:p>
          <a:p>
            <a:pPr marL="285750" indent="-285750">
              <a:lnSpc>
                <a:spcPct val="107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Be Open and Flexible to Continue Learning</a:t>
            </a:r>
          </a:p>
          <a:p>
            <a:pPr marL="285750" indent="-285750">
              <a:lnSpc>
                <a:spcPct val="107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Be Lucky</a:t>
            </a:r>
          </a:p>
          <a:p>
            <a:pPr marL="285750" indent="-285750">
              <a:lnSpc>
                <a:spcPct val="107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9" name="Picture 8" descr="A picture containing clock&#10;&#10;Description automatically generated">
            <a:extLst>
              <a:ext uri="{FF2B5EF4-FFF2-40B4-BE49-F238E27FC236}">
                <a16:creationId xmlns:a16="http://schemas.microsoft.com/office/drawing/2014/main" id="{7ACFB1B2-3BB7-C8AF-D649-B9890A1FC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808" y="5797709"/>
            <a:ext cx="719984" cy="896983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5936658-5B89-2022-4867-C6EB8BE13AE6}"/>
              </a:ext>
            </a:extLst>
          </p:cNvPr>
          <p:cNvSpPr txBox="1">
            <a:spLocks/>
          </p:cNvSpPr>
          <p:nvPr/>
        </p:nvSpPr>
        <p:spPr>
          <a:xfrm>
            <a:off x="457200" y="6400800"/>
            <a:ext cx="4159469" cy="1825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Lato Light"/>
              </a:rPr>
              <a:t>2022 Copyright Abacus Health Solutions, LLC</a:t>
            </a:r>
            <a:endParaRPr lang="en-US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4626163-D143-38CA-FACD-92D3868F280C}"/>
              </a:ext>
            </a:extLst>
          </p:cNvPr>
          <p:cNvCxnSpPr/>
          <p:nvPr/>
        </p:nvCxnSpPr>
        <p:spPr>
          <a:xfrm>
            <a:off x="6096000" y="2621885"/>
            <a:ext cx="0" cy="3778915"/>
          </a:xfrm>
          <a:prstGeom prst="line">
            <a:avLst/>
          </a:prstGeom>
          <a:ln>
            <a:solidFill>
              <a:srgbClr val="4AB9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678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306918-C01C-476F-A335-FB609AD5520B}"/>
              </a:ext>
            </a:extLst>
          </p:cNvPr>
          <p:cNvSpPr txBox="1"/>
          <p:nvPr/>
        </p:nvSpPr>
        <p:spPr>
          <a:xfrm>
            <a:off x="4895750" y="2759988"/>
            <a:ext cx="6027021" cy="39401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622300" lvl="2">
              <a:defRPr/>
            </a:pPr>
            <a:r>
              <a:rPr lang="en-US" sz="2400" dirty="0">
                <a:solidFill>
                  <a:srgbClr val="4AB957"/>
                </a:solidFill>
              </a:rPr>
              <a:t>Use these to build your solutions to address real problems:</a:t>
            </a:r>
          </a:p>
          <a:p>
            <a:pPr marL="622300" lvl="2">
              <a:defRPr/>
            </a:pPr>
            <a:endParaRPr lang="en-US" sz="2400" dirty="0">
              <a:solidFill>
                <a:srgbClr val="4AB957"/>
              </a:solidFill>
            </a:endParaRPr>
          </a:p>
          <a:p>
            <a:pPr marL="1652588" lvl="1" indent="-5143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Machine Learning/AI (Python)</a:t>
            </a:r>
          </a:p>
          <a:p>
            <a:pPr marL="1652588" lvl="1" indent="-5143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API creation and consumption</a:t>
            </a:r>
          </a:p>
          <a:p>
            <a:pPr marL="1652588" lvl="1" indent="-5143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Containers (Kubernetes/Docker)</a:t>
            </a:r>
          </a:p>
          <a:p>
            <a:pPr marL="1652588" lvl="1" indent="-5143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Databases (Relational or NoSQL)</a:t>
            </a:r>
          </a:p>
          <a:p>
            <a:pPr marL="2109788" lvl="2" indent="-5143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JSON</a:t>
            </a:r>
          </a:p>
          <a:p>
            <a:pPr marL="2109788" lvl="2" indent="-5143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SQL</a:t>
            </a:r>
          </a:p>
          <a:p>
            <a:pPr marL="1652588" lvl="1" indent="-5143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Keep Learning New Language Syntax</a:t>
            </a:r>
          </a:p>
          <a:p>
            <a:pPr marL="1652588" lvl="1" indent="-5143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 marL="1079500" lvl="2" indent="-4572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A85D706-3AB9-441C-A948-FCB2D92190E3}"/>
              </a:ext>
            </a:extLst>
          </p:cNvPr>
          <p:cNvSpPr txBox="1">
            <a:spLocks/>
          </p:cNvSpPr>
          <p:nvPr/>
        </p:nvSpPr>
        <p:spPr>
          <a:xfrm>
            <a:off x="457200" y="6400800"/>
            <a:ext cx="4159469" cy="1825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  <a:latin typeface="Lato Light"/>
              </a:rPr>
              <a:t>2021 Copyright Abacus Health Solutions, LLC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41A821-0DFB-4F91-833B-585F8D329F11}"/>
              </a:ext>
            </a:extLst>
          </p:cNvPr>
          <p:cNvSpPr/>
          <p:nvPr/>
        </p:nvSpPr>
        <p:spPr>
          <a:xfrm>
            <a:off x="0" y="0"/>
            <a:ext cx="4773168" cy="6858000"/>
          </a:xfrm>
          <a:prstGeom prst="rect">
            <a:avLst/>
          </a:prstGeom>
          <a:solidFill>
            <a:srgbClr val="4AB9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7FA3E0F-F15D-461E-AF04-7C3FFFEB3137}"/>
              </a:ext>
            </a:extLst>
          </p:cNvPr>
          <p:cNvSpPr txBox="1">
            <a:spLocks/>
          </p:cNvSpPr>
          <p:nvPr/>
        </p:nvSpPr>
        <p:spPr>
          <a:xfrm>
            <a:off x="457200" y="6400800"/>
            <a:ext cx="4159469" cy="1825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  <a:latin typeface="Lato Light"/>
              </a:rPr>
              <a:t>2020 Copyright Abacus Health Solutions, LLC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950FB2D-FC02-4559-976A-E9B1269539E7}"/>
              </a:ext>
            </a:extLst>
          </p:cNvPr>
          <p:cNvSpPr/>
          <p:nvPr/>
        </p:nvSpPr>
        <p:spPr>
          <a:xfrm>
            <a:off x="4773168" y="1604218"/>
            <a:ext cx="7418832" cy="866630"/>
          </a:xfrm>
          <a:prstGeom prst="rect">
            <a:avLst/>
          </a:prstGeom>
          <a:solidFill>
            <a:srgbClr val="4E8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94E9CF2-2634-4ACA-8EA0-E6B9AD9959A7}"/>
              </a:ext>
            </a:extLst>
          </p:cNvPr>
          <p:cNvGrpSpPr/>
          <p:nvPr/>
        </p:nvGrpSpPr>
        <p:grpSpPr>
          <a:xfrm>
            <a:off x="5048395" y="381466"/>
            <a:ext cx="5330847" cy="902276"/>
            <a:chOff x="5048395" y="381466"/>
            <a:chExt cx="5330847" cy="902276"/>
          </a:xfrm>
        </p:grpSpPr>
        <p:pic>
          <p:nvPicPr>
            <p:cNvPr id="14" name="Picture 1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CB7D4D9A-712D-45AD-A186-12EB776A3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8395" y="381466"/>
              <a:ext cx="1047605" cy="90227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3F921E1-1B44-4E50-AA42-BB165FB2C623}"/>
                </a:ext>
              </a:extLst>
            </p:cNvPr>
            <p:cNvSpPr txBox="1"/>
            <p:nvPr/>
          </p:nvSpPr>
          <p:spPr>
            <a:xfrm>
              <a:off x="6305252" y="509439"/>
              <a:ext cx="407399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>
                  <a:solidFill>
                    <a:srgbClr val="4AB957"/>
                  </a:solidFill>
                </a:rPr>
                <a:t>Technology Mastery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6770359-EB34-4A52-8420-2497F5E2BF2B}"/>
              </a:ext>
            </a:extLst>
          </p:cNvPr>
          <p:cNvSpPr txBox="1"/>
          <p:nvPr/>
        </p:nvSpPr>
        <p:spPr>
          <a:xfrm>
            <a:off x="6294783" y="1765778"/>
            <a:ext cx="4523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Tools &amp; Languages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300C3B4-3F59-31D2-B712-8923A4DA8823}"/>
              </a:ext>
            </a:extLst>
          </p:cNvPr>
          <p:cNvSpPr txBox="1">
            <a:spLocks/>
          </p:cNvSpPr>
          <p:nvPr/>
        </p:nvSpPr>
        <p:spPr>
          <a:xfrm>
            <a:off x="609600" y="6553200"/>
            <a:ext cx="4159469" cy="1825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  <a:latin typeface="Lato Light"/>
              </a:rPr>
              <a:t>2022 Copyright Abacus Health Solutions, LLC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B28AC28-17F1-5EAA-5B59-0A449593755F}"/>
              </a:ext>
            </a:extLst>
          </p:cNvPr>
          <p:cNvSpPr txBox="1">
            <a:spLocks/>
          </p:cNvSpPr>
          <p:nvPr/>
        </p:nvSpPr>
        <p:spPr>
          <a:xfrm>
            <a:off x="838200" y="381467"/>
            <a:ext cx="3477768" cy="254877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4AB957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Key Technology Topics</a:t>
            </a:r>
          </a:p>
        </p:txBody>
      </p:sp>
      <p:pic>
        <p:nvPicPr>
          <p:cNvPr id="5" name="Picture 4" descr="Blue abstract design with square in middle and lines">
            <a:extLst>
              <a:ext uri="{FF2B5EF4-FFF2-40B4-BE49-F238E27FC236}">
                <a16:creationId xmlns:a16="http://schemas.microsoft.com/office/drawing/2014/main" id="{B89BB5F0-39B3-7E01-F277-81C49BC97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9" y="3801570"/>
            <a:ext cx="4754880" cy="305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04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171A882-CEC5-4067-B57B-D4CE17C2EC44}"/>
              </a:ext>
            </a:extLst>
          </p:cNvPr>
          <p:cNvSpPr/>
          <p:nvPr/>
        </p:nvSpPr>
        <p:spPr>
          <a:xfrm>
            <a:off x="0" y="0"/>
            <a:ext cx="4773168" cy="6858000"/>
          </a:xfrm>
          <a:prstGeom prst="rect">
            <a:avLst/>
          </a:prstGeom>
          <a:solidFill>
            <a:srgbClr val="4AB9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285CE62-C805-4923-B649-B2A3C5679ABA}"/>
              </a:ext>
            </a:extLst>
          </p:cNvPr>
          <p:cNvSpPr txBox="1">
            <a:spLocks/>
          </p:cNvSpPr>
          <p:nvPr/>
        </p:nvSpPr>
        <p:spPr>
          <a:xfrm>
            <a:off x="838200" y="381467"/>
            <a:ext cx="3477768" cy="254877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4AB957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Key Technology Topics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A85D706-3AB9-441C-A948-FCB2D92190E3}"/>
              </a:ext>
            </a:extLst>
          </p:cNvPr>
          <p:cNvSpPr txBox="1">
            <a:spLocks/>
          </p:cNvSpPr>
          <p:nvPr/>
        </p:nvSpPr>
        <p:spPr>
          <a:xfrm>
            <a:off x="457200" y="6400800"/>
            <a:ext cx="4159469" cy="1825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  <a:latin typeface="Lato Light"/>
              </a:rPr>
              <a:t>2020 Copyright Abacus Health Solutions, LLC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D5BB37-7D71-4E4A-86BD-B7281BC1143E}"/>
              </a:ext>
            </a:extLst>
          </p:cNvPr>
          <p:cNvGrpSpPr/>
          <p:nvPr/>
        </p:nvGrpSpPr>
        <p:grpSpPr>
          <a:xfrm>
            <a:off x="5048395" y="381466"/>
            <a:ext cx="5330847" cy="902276"/>
            <a:chOff x="5048395" y="381466"/>
            <a:chExt cx="5330847" cy="902276"/>
          </a:xfrm>
        </p:grpSpPr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C78066CD-1224-43D3-BFC3-C783C102A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8395" y="381466"/>
              <a:ext cx="1047605" cy="90227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9DDD91-5E1F-47CE-981F-90EC697DCD2F}"/>
                </a:ext>
              </a:extLst>
            </p:cNvPr>
            <p:cNvSpPr txBox="1"/>
            <p:nvPr/>
          </p:nvSpPr>
          <p:spPr>
            <a:xfrm>
              <a:off x="6305252" y="509439"/>
              <a:ext cx="407399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>
                  <a:solidFill>
                    <a:srgbClr val="4AB957"/>
                  </a:solidFill>
                </a:rPr>
                <a:t>Technology Mastery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56642BBD-BBA0-409E-9116-34ACCE6BEBDB}"/>
              </a:ext>
            </a:extLst>
          </p:cNvPr>
          <p:cNvSpPr/>
          <p:nvPr/>
        </p:nvSpPr>
        <p:spPr>
          <a:xfrm>
            <a:off x="4773168" y="1604218"/>
            <a:ext cx="7418832" cy="866630"/>
          </a:xfrm>
          <a:prstGeom prst="rect">
            <a:avLst/>
          </a:prstGeom>
          <a:solidFill>
            <a:srgbClr val="4E8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00BB9D-84A9-4B34-ADC2-781ECA121F9A}"/>
              </a:ext>
            </a:extLst>
          </p:cNvPr>
          <p:cNvSpPr txBox="1"/>
          <p:nvPr/>
        </p:nvSpPr>
        <p:spPr>
          <a:xfrm>
            <a:off x="6291072" y="1765778"/>
            <a:ext cx="4523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538" lvl="1">
              <a:defRPr/>
            </a:pPr>
            <a:r>
              <a:rPr lang="en-US" sz="2800" dirty="0">
                <a:solidFill>
                  <a:schemeClr val="bg1"/>
                </a:solidFill>
              </a:rPr>
              <a:t>Platforms &amp; Approaches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C8A4DBA-F8DF-26DB-3D25-ED733892AC33}"/>
              </a:ext>
            </a:extLst>
          </p:cNvPr>
          <p:cNvSpPr txBox="1">
            <a:spLocks/>
          </p:cNvSpPr>
          <p:nvPr/>
        </p:nvSpPr>
        <p:spPr>
          <a:xfrm>
            <a:off x="609600" y="6553200"/>
            <a:ext cx="4159469" cy="1825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  <a:latin typeface="Lato Light"/>
              </a:rPr>
              <a:t>2022 Copyright Abacus Health Solutions, LLC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5065C0-E123-D559-F927-E6504AB72688}"/>
              </a:ext>
            </a:extLst>
          </p:cNvPr>
          <p:cNvSpPr txBox="1"/>
          <p:nvPr/>
        </p:nvSpPr>
        <p:spPr>
          <a:xfrm>
            <a:off x="4895750" y="2759988"/>
            <a:ext cx="6027021" cy="39401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622300" lvl="2">
              <a:defRPr/>
            </a:pPr>
            <a:r>
              <a:rPr lang="en-US" sz="2400" dirty="0">
                <a:solidFill>
                  <a:srgbClr val="4AB957"/>
                </a:solidFill>
              </a:rPr>
              <a:t>Ensure your solutions leverage these to address real problems:</a:t>
            </a:r>
          </a:p>
          <a:p>
            <a:pPr marL="622300" lvl="2">
              <a:defRPr/>
            </a:pPr>
            <a:endParaRPr lang="en-US" sz="2400" dirty="0">
              <a:solidFill>
                <a:srgbClr val="4AB957"/>
              </a:solidFill>
            </a:endParaRPr>
          </a:p>
          <a:p>
            <a:pPr marL="1652588" lvl="1" indent="-5143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Cloud Computing</a:t>
            </a:r>
          </a:p>
          <a:p>
            <a:pPr marL="2109788" lvl="2" indent="-5143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PaaS, SaaS, IaaS</a:t>
            </a:r>
          </a:p>
          <a:p>
            <a:pPr marL="2109788" lvl="2" indent="-5143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Serverless</a:t>
            </a:r>
          </a:p>
          <a:p>
            <a:pPr marL="2109788" lvl="2" indent="-5143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Scalability</a:t>
            </a:r>
          </a:p>
          <a:p>
            <a:pPr marL="1652588" lvl="1" indent="-5143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Networking Considerations</a:t>
            </a:r>
          </a:p>
          <a:p>
            <a:pPr marL="1652588" lvl="1" indent="-5143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Security</a:t>
            </a:r>
          </a:p>
          <a:p>
            <a:pPr marL="1652588" lvl="1" indent="-5143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Design Patterns/Reusability</a:t>
            </a:r>
          </a:p>
          <a:p>
            <a:pPr marL="1652588" lvl="1" indent="-5143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 marL="1652588" lvl="1" indent="-5143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 marL="1079500" lvl="2" indent="-4572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 descr="Person using laptop and mobile phone">
            <a:extLst>
              <a:ext uri="{FF2B5EF4-FFF2-40B4-BE49-F238E27FC236}">
                <a16:creationId xmlns:a16="http://schemas.microsoft.com/office/drawing/2014/main" id="{24A02085-1D82-CE55-EE19-D275E2F6C7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0910"/>
            <a:ext cx="4754880" cy="316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264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EBC8514-1302-4D79-9FE8-9D296F3CDC64}"/>
              </a:ext>
            </a:extLst>
          </p:cNvPr>
          <p:cNvSpPr/>
          <p:nvPr/>
        </p:nvSpPr>
        <p:spPr>
          <a:xfrm>
            <a:off x="0" y="0"/>
            <a:ext cx="4773168" cy="6858000"/>
          </a:xfrm>
          <a:prstGeom prst="rect">
            <a:avLst/>
          </a:prstGeom>
          <a:solidFill>
            <a:srgbClr val="4AB9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6E88A6A-D905-4F91-AF17-F7A9E7068082}"/>
              </a:ext>
            </a:extLst>
          </p:cNvPr>
          <p:cNvSpPr txBox="1">
            <a:spLocks/>
          </p:cNvSpPr>
          <p:nvPr/>
        </p:nvSpPr>
        <p:spPr>
          <a:xfrm>
            <a:off x="838200" y="2230985"/>
            <a:ext cx="3477768" cy="239603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4AB957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Resume Success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1B94FD-3EAE-4330-A208-2FABC39EEE6F}"/>
              </a:ext>
            </a:extLst>
          </p:cNvPr>
          <p:cNvGrpSpPr/>
          <p:nvPr/>
        </p:nvGrpSpPr>
        <p:grpSpPr>
          <a:xfrm>
            <a:off x="5321329" y="245269"/>
            <a:ext cx="6374930" cy="6524863"/>
            <a:chOff x="5134291" y="245269"/>
            <a:chExt cx="6374930" cy="652486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39FF1A9-C847-482D-80A7-0EC7F7469237}"/>
                </a:ext>
              </a:extLst>
            </p:cNvPr>
            <p:cNvSpPr txBox="1"/>
            <p:nvPr/>
          </p:nvSpPr>
          <p:spPr>
            <a:xfrm>
              <a:off x="5134291" y="245269"/>
              <a:ext cx="6374930" cy="6524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3600" dirty="0">
                  <a:solidFill>
                    <a:srgbClr val="4AB957"/>
                  </a:solidFill>
                </a:rPr>
                <a:t>What I look for when reviewing Technology Resumes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endParaRPr lang="en-US" sz="1600" dirty="0">
                <a:solidFill>
                  <a:srgbClr val="4AB957"/>
                </a:solidFill>
              </a:endParaRP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2400" dirty="0">
                  <a:solidFill>
                    <a:schemeClr val="bg1">
                      <a:lumMod val="50000"/>
                    </a:schemeClr>
                  </a:solidFill>
                </a:rPr>
                <a:t>Getting hired is easy if you show: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endParaRPr lang="en-US" sz="2400" dirty="0"/>
            </a:p>
            <a:p>
              <a:pPr marL="137160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3600" dirty="0">
                  <a:solidFill>
                    <a:srgbClr val="4AB957"/>
                  </a:solidFill>
                </a:rPr>
                <a:t> Subject Mastery</a:t>
              </a:r>
              <a:endParaRPr lang="en-US" sz="2400" dirty="0"/>
            </a:p>
            <a:p>
              <a:pPr marL="2351088" lvl="3" indent="-34290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sz="2400" dirty="0">
                  <a:solidFill>
                    <a:schemeClr val="bg1">
                      <a:lumMod val="50000"/>
                    </a:schemeClr>
                  </a:solidFill>
                </a:rPr>
                <a:t>Demonstrate Knowledge</a:t>
              </a:r>
            </a:p>
            <a:p>
              <a:pPr marL="2351088" lvl="3" indent="-34290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sz="2400" dirty="0">
                  <a:solidFill>
                    <a:schemeClr val="bg1">
                      <a:lumMod val="50000"/>
                    </a:schemeClr>
                  </a:solidFill>
                </a:rPr>
                <a:t>Relevant Projects &amp; Accomplishments</a:t>
              </a:r>
            </a:p>
            <a:p>
              <a:pPr marL="2351088" lvl="3" indent="-34290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sz="2400" dirty="0">
                  <a:solidFill>
                    <a:schemeClr val="bg1">
                      <a:lumMod val="50000"/>
                    </a:schemeClr>
                  </a:solidFill>
                </a:rPr>
                <a:t>Show you can adapt and learn</a:t>
              </a:r>
            </a:p>
            <a:p>
              <a:pPr marL="2351088" lvl="3" indent="-34290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sz="2400" dirty="0">
                  <a:solidFill>
                    <a:schemeClr val="bg1">
                      <a:lumMod val="50000"/>
                    </a:schemeClr>
                  </a:solidFill>
                </a:rPr>
                <a:t>Relevant Experience</a:t>
              </a:r>
            </a:p>
            <a:p>
              <a:pPr lvl="3">
                <a:lnSpc>
                  <a:spcPct val="100000"/>
                </a:lnSpc>
                <a:spcBef>
                  <a:spcPts val="0"/>
                </a:spcBef>
                <a:defRPr/>
              </a:pPr>
              <a:endParaRPr lang="en-US" sz="2400" dirty="0"/>
            </a:p>
            <a:p>
              <a:pPr marL="137160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3600" dirty="0">
                  <a:solidFill>
                    <a:srgbClr val="4AB957"/>
                  </a:solidFill>
                </a:rPr>
                <a:t>Communication Skills</a:t>
              </a:r>
            </a:p>
            <a:p>
              <a:pPr marL="2351088" lvl="3" indent="-34290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sz="2400" dirty="0">
                  <a:solidFill>
                    <a:schemeClr val="bg1">
                      <a:lumMod val="50000"/>
                    </a:schemeClr>
                  </a:solidFill>
                </a:rPr>
                <a:t>Write clearly</a:t>
              </a:r>
            </a:p>
            <a:p>
              <a:pPr marL="2351088" lvl="3" indent="-34290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sz="2400" dirty="0">
                  <a:solidFill>
                    <a:schemeClr val="bg1">
                      <a:lumMod val="50000"/>
                    </a:schemeClr>
                  </a:solidFill>
                </a:rPr>
                <a:t>Basic formatting</a:t>
              </a:r>
            </a:p>
            <a:p>
              <a:endParaRPr lang="en-US" dirty="0"/>
            </a:p>
          </p:txBody>
        </p:sp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E2683207-6D14-4C68-87F7-98173ED19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4502" y="2410232"/>
              <a:ext cx="1047606" cy="902276"/>
            </a:xfrm>
            <a:prstGeom prst="rect">
              <a:avLst/>
            </a:prstGeom>
          </p:spPr>
        </p:pic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FDFBB18-5743-42B0-85D7-7AB7EBCD2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3594" y="4437371"/>
              <a:ext cx="1048514" cy="992126"/>
            </a:xfrm>
            <a:prstGeom prst="rect">
              <a:avLst/>
            </a:prstGeom>
          </p:spPr>
        </p:pic>
      </p:grp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2B5AE94-55D2-7EBC-F0E7-EF3CA9DCECA5}"/>
              </a:ext>
            </a:extLst>
          </p:cNvPr>
          <p:cNvSpPr txBox="1">
            <a:spLocks/>
          </p:cNvSpPr>
          <p:nvPr/>
        </p:nvSpPr>
        <p:spPr>
          <a:xfrm>
            <a:off x="457200" y="6400800"/>
            <a:ext cx="4159469" cy="1825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  <a:latin typeface="Lato Light"/>
              </a:rPr>
              <a:t>2022 Copyright Abacus Health Solutions, LLC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123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EBC8514-1302-4D79-9FE8-9D296F3CDC64}"/>
              </a:ext>
            </a:extLst>
          </p:cNvPr>
          <p:cNvSpPr/>
          <p:nvPr/>
        </p:nvSpPr>
        <p:spPr>
          <a:xfrm>
            <a:off x="7418832" y="0"/>
            <a:ext cx="4773168" cy="6858000"/>
          </a:xfrm>
          <a:prstGeom prst="rect">
            <a:avLst/>
          </a:prstGeom>
          <a:solidFill>
            <a:srgbClr val="4AB9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6E88A6A-D905-4F91-AF17-F7A9E7068082}"/>
              </a:ext>
            </a:extLst>
          </p:cNvPr>
          <p:cNvSpPr txBox="1">
            <a:spLocks/>
          </p:cNvSpPr>
          <p:nvPr/>
        </p:nvSpPr>
        <p:spPr>
          <a:xfrm>
            <a:off x="838200" y="2230985"/>
            <a:ext cx="3477768" cy="239603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4AB957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Resume Success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9FF1A9-C847-482D-80A7-0EC7F7469237}"/>
              </a:ext>
            </a:extLst>
          </p:cNvPr>
          <p:cNvSpPr txBox="1"/>
          <p:nvPr/>
        </p:nvSpPr>
        <p:spPr>
          <a:xfrm>
            <a:off x="674026" y="166568"/>
            <a:ext cx="6374930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rgbClr val="4AB957"/>
                </a:solidFill>
              </a:rPr>
              <a:t>Internships are a win-win!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srgbClr val="4AB957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Sample projects Interns have worked on: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API Development and Unit Testing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Automated Testing Frameworks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Real-time text parser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Phone System Data Collector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Machine Learning/AI Pipeline development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Mobile Application Prototype Development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Excel Automation and Data Extraction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Quality Control Testing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Data Collection </a:t>
            </a:r>
            <a:r>
              <a:rPr lang="en-US" sz="2400" dirty="0" err="1"/>
              <a:t>Webdriver</a:t>
            </a:r>
            <a:endParaRPr lang="en-US" sz="240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File Transfer automation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AI-based document scanning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2B5AE94-55D2-7EBC-F0E7-EF3CA9DCECA5}"/>
              </a:ext>
            </a:extLst>
          </p:cNvPr>
          <p:cNvSpPr txBox="1">
            <a:spLocks/>
          </p:cNvSpPr>
          <p:nvPr/>
        </p:nvSpPr>
        <p:spPr>
          <a:xfrm>
            <a:off x="457200" y="6400800"/>
            <a:ext cx="4159469" cy="1825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  <a:latin typeface="Lato Light"/>
              </a:rPr>
              <a:t>2022 Copyright Abacus Health Solutions, LLC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AEF6DA0-7047-98EA-8CDD-A975C4B7EBEA}"/>
              </a:ext>
            </a:extLst>
          </p:cNvPr>
          <p:cNvSpPr txBox="1">
            <a:spLocks/>
          </p:cNvSpPr>
          <p:nvPr/>
        </p:nvSpPr>
        <p:spPr>
          <a:xfrm>
            <a:off x="8553226" y="2331531"/>
            <a:ext cx="3477768" cy="239603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4AB957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Internship Projects at Abacus</a:t>
            </a:r>
          </a:p>
        </p:txBody>
      </p:sp>
    </p:spTree>
    <p:extLst>
      <p:ext uri="{BB962C8B-B14F-4D97-AF65-F5344CB8AC3E}">
        <p14:creationId xmlns:p14="http://schemas.microsoft.com/office/powerpoint/2010/main" val="8801717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04A97C72BCCF4B83F911916F728BF3" ma:contentTypeVersion="9" ma:contentTypeDescription="Create a new document." ma:contentTypeScope="" ma:versionID="832a399aa01bc715529454e2f8d551d3">
  <xsd:schema xmlns:xsd="http://www.w3.org/2001/XMLSchema" xmlns:xs="http://www.w3.org/2001/XMLSchema" xmlns:p="http://schemas.microsoft.com/office/2006/metadata/properties" xmlns:ns3="750116f1-6736-478a-a8fd-9b1a4f05e7cf" xmlns:ns4="cd128b9a-7ca4-470b-a197-c04f4800166b" targetNamespace="http://schemas.microsoft.com/office/2006/metadata/properties" ma:root="true" ma:fieldsID="336a53ff72ffd37a10c313ef541f3c50" ns3:_="" ns4:_="">
    <xsd:import namespace="750116f1-6736-478a-a8fd-9b1a4f05e7cf"/>
    <xsd:import namespace="cd128b9a-7ca4-470b-a197-c04f4800166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0116f1-6736-478a-a8fd-9b1a4f05e7c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128b9a-7ca4-470b-a197-c04f480016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836CB3C-B5C1-470B-BB40-F77862BE4A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0116f1-6736-478a-a8fd-9b1a4f05e7cf"/>
    <ds:schemaRef ds:uri="cd128b9a-7ca4-470b-a197-c04f480016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4423356-82AC-4ECF-88CE-C98F1B573AC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DF63DD-4455-4081-946E-A4DD15239EF4}">
  <ds:schemaRefs>
    <ds:schemaRef ds:uri="http://schemas.microsoft.com/office/2006/documentManagement/types"/>
    <ds:schemaRef ds:uri="cd128b9a-7ca4-470b-a197-c04f4800166b"/>
    <ds:schemaRef ds:uri="http://purl.org/dc/elements/1.1/"/>
    <ds:schemaRef ds:uri="http://purl.org/dc/dcmitype/"/>
    <ds:schemaRef ds:uri="http://purl.org/dc/terms/"/>
    <ds:schemaRef ds:uri="http://schemas.microsoft.com/office/2006/metadata/properties"/>
    <ds:schemaRef ds:uri="750116f1-6736-478a-a8fd-9b1a4f05e7cf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13251</TotalTime>
  <Words>929</Words>
  <Application>Microsoft Office PowerPoint</Application>
  <PresentationFormat>Widescreen</PresentationFormat>
  <Paragraphs>217</Paragraphs>
  <Slides>31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Lato Light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Practical Advice</vt:lpstr>
      <vt:lpstr>PowerPoint Presentation</vt:lpstr>
      <vt:lpstr>PowerPoint Presentation</vt:lpstr>
      <vt:lpstr>PowerPoint Presentation</vt:lpstr>
      <vt:lpstr>PowerPoint Presentation</vt:lpstr>
      <vt:lpstr>Mission</vt:lpstr>
      <vt:lpstr>PowerPoint Presentation</vt:lpstr>
      <vt:lpstr>Good Health Gateway Platform</vt:lpstr>
      <vt:lpstr>Relevant Enterprise Technology</vt:lpstr>
      <vt:lpstr>Technology and Informatics Roadmap</vt:lpstr>
      <vt:lpstr>Abacus Data Warehouse and ML/Artificial Intelligence (AI) Practice</vt:lpstr>
      <vt:lpstr>Abacus Machine Learning (ML)/Artificial Intelligence (AI) Practice</vt:lpstr>
      <vt:lpstr>AI/ML Process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now…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 Follick</dc:creator>
  <cp:lastModifiedBy>Joe Wroblewski</cp:lastModifiedBy>
  <cp:revision>251</cp:revision>
  <cp:lastPrinted>2022-06-15T16:55:16Z</cp:lastPrinted>
  <dcterms:created xsi:type="dcterms:W3CDTF">2021-01-26T18:15:43Z</dcterms:created>
  <dcterms:modified xsi:type="dcterms:W3CDTF">2022-11-28T15:10:57Z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0x010100AF04A97C72BCCF4B83F911916F728BF3</vt:lpwstr>
  </property>
</Properties>
</file>